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383" r:id="rId2"/>
    <p:sldId id="327" r:id="rId3"/>
    <p:sldId id="364" r:id="rId4"/>
    <p:sldId id="315" r:id="rId5"/>
    <p:sldId id="362" r:id="rId6"/>
    <p:sldId id="378" r:id="rId7"/>
    <p:sldId id="379" r:id="rId8"/>
    <p:sldId id="381" r:id="rId9"/>
    <p:sldId id="332" r:id="rId10"/>
    <p:sldId id="333" r:id="rId11"/>
    <p:sldId id="359" r:id="rId12"/>
  </p:sldIdLst>
  <p:sldSz cx="9144000" cy="6858000" type="screen4x3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17C2B"/>
    <a:srgbClr val="ABBB36"/>
    <a:srgbClr val="00B050"/>
    <a:srgbClr val="469EE1"/>
    <a:srgbClr val="469D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728" autoAdjust="0"/>
    <p:restoredTop sz="0" autoAdjust="0"/>
  </p:normalViewPr>
  <p:slideViewPr>
    <p:cSldViewPr>
      <p:cViewPr varScale="1">
        <p:scale>
          <a:sx n="114" d="100"/>
          <a:sy n="114" d="100"/>
        </p:scale>
        <p:origin x="1692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399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537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1"/>
            <a:ext cx="2946400" cy="49537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AEE4E0-DAB1-4674-BBAF-C5B6005AA248}" type="datetimeFigureOut">
              <a:rPr lang="ru-RU" smtClean="0"/>
              <a:t>25.06.2024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1233488"/>
            <a:ext cx="444182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52153"/>
            <a:ext cx="5438775" cy="38884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871"/>
            <a:ext cx="2946400" cy="49537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378871"/>
            <a:ext cx="2946400" cy="49537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F09520-1E06-4472-80D1-8601E52BD7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80121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>
          <a:extLst>
            <a:ext uri="{FF2B5EF4-FFF2-40B4-BE49-F238E27FC236}">
              <a16:creationId xmlns:a16="http://schemas.microsoft.com/office/drawing/2014/main" id="{3D011352-7168-FE02-C487-A2A84ABA26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:notes">
            <a:extLst>
              <a:ext uri="{FF2B5EF4-FFF2-40B4-BE49-F238E27FC236}">
                <a16:creationId xmlns:a16="http://schemas.microsoft.com/office/drawing/2014/main" id="{1A33A6E3-16A2-1B5D-50A0-6FF30905384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450" y="4752152"/>
            <a:ext cx="5438775" cy="388841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4:notes">
            <a:extLst>
              <a:ext uri="{FF2B5EF4-FFF2-40B4-BE49-F238E27FC236}">
                <a16:creationId xmlns:a16="http://schemas.microsoft.com/office/drawing/2014/main" id="{366E974D-F320-99CF-E82F-A5F2216C3BE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1233488"/>
            <a:ext cx="4441825" cy="3332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044491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:notes"/>
          <p:cNvSpPr txBox="1">
            <a:spLocks noGrp="1"/>
          </p:cNvSpPr>
          <p:nvPr>
            <p:ph type="body" idx="1"/>
          </p:nvPr>
        </p:nvSpPr>
        <p:spPr>
          <a:xfrm>
            <a:off x="679450" y="4752152"/>
            <a:ext cx="5438775" cy="388841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1233488"/>
            <a:ext cx="4441825" cy="3332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631844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>
          <a:extLst>
            <a:ext uri="{FF2B5EF4-FFF2-40B4-BE49-F238E27FC236}">
              <a16:creationId xmlns:a16="http://schemas.microsoft.com/office/drawing/2014/main" id="{3D011352-7168-FE02-C487-A2A84ABA26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:notes">
            <a:extLst>
              <a:ext uri="{FF2B5EF4-FFF2-40B4-BE49-F238E27FC236}">
                <a16:creationId xmlns:a16="http://schemas.microsoft.com/office/drawing/2014/main" id="{1A33A6E3-16A2-1B5D-50A0-6FF30905384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450" y="4752152"/>
            <a:ext cx="5438775" cy="388841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4:notes">
            <a:extLst>
              <a:ext uri="{FF2B5EF4-FFF2-40B4-BE49-F238E27FC236}">
                <a16:creationId xmlns:a16="http://schemas.microsoft.com/office/drawing/2014/main" id="{366E974D-F320-99CF-E82F-A5F2216C3BE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1233488"/>
            <a:ext cx="4441825" cy="3332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04449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0603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816DC21-FFBB-4049-B535-99C097CDEC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7" r="2603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52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imol.club/event/avtoprobeg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788" y="312738"/>
            <a:ext cx="2660650" cy="246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4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F31F8F-35FC-1FC3-9E76-C6C1176F4E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11">
            <a:extLst>
              <a:ext uri="{FF2B5EF4-FFF2-40B4-BE49-F238E27FC236}">
                <a16:creationId xmlns:a16="http://schemas.microsoft.com/office/drawing/2014/main" id="{F8F1EE29-16B3-474C-D693-AA3A98F28A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2" name="Заголовок 1">
            <a:extLst>
              <a:ext uri="{FF2B5EF4-FFF2-40B4-BE49-F238E27FC236}">
                <a16:creationId xmlns:a16="http://schemas.microsoft.com/office/drawing/2014/main" id="{0AE431F0-FB9A-F512-C0FA-D9A472E3B8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7900" y="6535738"/>
            <a:ext cx="4437063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altLang="ru-RU" sz="1700" b="1" baseline="30000">
              <a:solidFill>
                <a:schemeClr val="bg1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ru-RU" sz="1700" b="1" baseline="30000">
                <a:solidFill>
                  <a:schemeClr val="bg1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КОМПЛЕКСНОЕ УПРАВЛЕНИЕ МОЛОЧНЫМИ ПРОЕКТАМИ</a:t>
            </a:r>
            <a:br>
              <a:rPr lang="ru-RU" altLang="ru-RU" sz="800" b="1" baseline="30000">
                <a:solidFill>
                  <a:srgbClr val="0070C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</a:br>
            <a:endParaRPr lang="ru-RU" altLang="ru-RU" sz="800">
              <a:solidFill>
                <a:srgbClr val="0070C0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Прямоугольник 8">
            <a:extLst>
              <a:ext uri="{FF2B5EF4-FFF2-40B4-BE49-F238E27FC236}">
                <a16:creationId xmlns:a16="http://schemas.microsoft.com/office/drawing/2014/main" id="{EF14341E-465B-D93B-5EA5-DD69F92272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313" y="807095"/>
            <a:ext cx="79533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latin typeface="Open Sans" panose="020B0606030504020204" pitchFamily="34" charset="0"/>
                <a:cs typeface="Open Sans" panose="020B0606030504020204" pitchFamily="34" charset="0"/>
              </a:rPr>
              <a:t>Мероприятия ИНСТИТУТА МОЛОКА</a:t>
            </a:r>
            <a:endParaRPr lang="ru-RU" altLang="ru-RU" sz="2400" dirty="0"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11" name="Таблица 10">
            <a:extLst>
              <a:ext uri="{FF2B5EF4-FFF2-40B4-BE49-F238E27FC236}">
                <a16:creationId xmlns:a16="http://schemas.microsoft.com/office/drawing/2014/main" id="{628634C3-9071-54AF-F505-ECE70265FC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3223689"/>
              </p:ext>
            </p:extLst>
          </p:nvPr>
        </p:nvGraphicFramePr>
        <p:xfrm>
          <a:off x="323528" y="1541410"/>
          <a:ext cx="8522817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417">
                  <a:extLst>
                    <a:ext uri="{9D8B030D-6E8A-4147-A177-3AD203B41FA5}">
                      <a16:colId xmlns:a16="http://schemas.microsoft.com/office/drawing/2014/main" val="50148153"/>
                    </a:ext>
                  </a:extLst>
                </a:gridCol>
                <a:gridCol w="858198">
                  <a:extLst>
                    <a:ext uri="{9D8B030D-6E8A-4147-A177-3AD203B41FA5}">
                      <a16:colId xmlns:a16="http://schemas.microsoft.com/office/drawing/2014/main" val="436324729"/>
                    </a:ext>
                  </a:extLst>
                </a:gridCol>
                <a:gridCol w="7366202">
                  <a:extLst>
                    <a:ext uri="{9D8B030D-6E8A-4147-A177-3AD203B41FA5}">
                      <a16:colId xmlns:a16="http://schemas.microsoft.com/office/drawing/2014/main" val="76021084"/>
                    </a:ext>
                  </a:extLst>
                </a:gridCol>
              </a:tblGrid>
              <a:tr h="597534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>
                        <a:alpha val="6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rgbClr val="00B050"/>
                          </a:solidFill>
                        </a:rPr>
                        <a:t>2024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• </a:t>
                      </a:r>
                      <a:r>
                        <a:rPr lang="en-US" sz="1400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III </a:t>
                      </a:r>
                      <a:r>
                        <a:rPr lang="ru-RU" sz="1400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АВТОБУСНЫЙ ПРОБЕГ «АГРАРНАЯ РОССИЯ - 2024», РЕСПУБЛИКА БЕЛАРУСЬ: 8-11 апреля</a:t>
                      </a:r>
                    </a:p>
                    <a:p>
                      <a:pPr algn="l"/>
                      <a:r>
                        <a:rPr lang="ru-RU" sz="1400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• ДЕНЬ СЕНАЖА, РЕСПУБЛИКА ТАТАРСТАН:</a:t>
                      </a:r>
                      <a:r>
                        <a:rPr lang="ru-RU" sz="1400" b="1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5 июня</a:t>
                      </a:r>
                      <a:endParaRPr lang="ru-RU" sz="14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  <a:p>
                      <a:pPr algn="l"/>
                      <a:r>
                        <a:rPr lang="ru-RU" sz="1400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• ДЕНЬ ФЕРМЫ, РЕСПУБЛИКА ТАТАРСТАН: 6 июня</a:t>
                      </a:r>
                      <a:endParaRPr lang="en-US" sz="14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• </a:t>
                      </a:r>
                      <a:r>
                        <a:rPr lang="en-US" sz="1400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I</a:t>
                      </a:r>
                      <a:r>
                        <a:rPr lang="ru-RU" sz="1400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V</a:t>
                      </a:r>
                      <a:r>
                        <a:rPr lang="en-US" sz="1400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sz="1400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АВТОБУСНЫЙ ПРОБЕГ «АГРАРНАЯ РОССИЯ - 2024», АЛТАЙСКИЙ КРАЙ: 13–15 августа</a:t>
                      </a:r>
                    </a:p>
                    <a:p>
                      <a:pPr algn="l"/>
                      <a:r>
                        <a:rPr lang="ru-RU" sz="1400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• </a:t>
                      </a:r>
                      <a:r>
                        <a:rPr lang="en-US" sz="1400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VI</a:t>
                      </a:r>
                      <a:r>
                        <a:rPr lang="ru-RU" sz="1400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АГРОПРОМЫШЛЕННЫЙ ФОРУМ «МОЛОКО РОССИИ», Санкт-Петербург: 12-14 ноября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• АГРАРНЫЙ БАЛ: 20 декабря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8232361"/>
                  </a:ext>
                </a:extLst>
              </a:tr>
            </a:tbl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B229E4D-822B-06D2-EF06-D72FCB5E7F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1057" y="195819"/>
            <a:ext cx="775287" cy="769502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D0C4117-78FD-6E45-941B-637CFDA046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347996"/>
            <a:ext cx="2424640" cy="242464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B587357-B837-642F-3E00-041807657BB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688" y="3429000"/>
            <a:ext cx="2109394" cy="2109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9972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AutoShape 2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6" name="TextBox 5"/>
          <p:cNvSpPr txBox="1"/>
          <p:nvPr/>
        </p:nvSpPr>
        <p:spPr>
          <a:xfrm>
            <a:off x="576138" y="2147663"/>
            <a:ext cx="8352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517C2B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ЖДЕМ ВАС НА АВТОБУСНОМ ПРОБЕГЕ «АГРАРНАЯ РОССИЯ». БУДЕТ ПОЛЕЗНО!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5A14DD-A46D-6F57-F644-71B83AFDC746}"/>
              </a:ext>
            </a:extLst>
          </p:cNvPr>
          <p:cNvSpPr txBox="1"/>
          <p:nvPr/>
        </p:nvSpPr>
        <p:spPr>
          <a:xfrm>
            <a:off x="3779912" y="3717032"/>
            <a:ext cx="444379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517C2B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СКАНИРУЙТЕ </a:t>
            </a:r>
            <a:r>
              <a:rPr lang="en-US" b="1" dirty="0">
                <a:solidFill>
                  <a:srgbClr val="517C2B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QR-</a:t>
            </a:r>
            <a:r>
              <a:rPr lang="ru-RU" b="1" dirty="0">
                <a:solidFill>
                  <a:srgbClr val="517C2B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КОД</a:t>
            </a:r>
          </a:p>
          <a:p>
            <a:r>
              <a:rPr lang="ru-RU" b="1" dirty="0">
                <a:solidFill>
                  <a:srgbClr val="517C2B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ДЛЯ РЕГИСТРАЦИИ</a:t>
            </a:r>
          </a:p>
          <a:p>
            <a:endParaRPr lang="ru-RU" b="1" dirty="0">
              <a:solidFill>
                <a:srgbClr val="517C2B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ru-RU" b="1" dirty="0">
                <a:solidFill>
                  <a:srgbClr val="517C2B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или по ссылке:</a:t>
            </a:r>
          </a:p>
          <a:p>
            <a:r>
              <a:rPr lang="en-US" b="1" dirty="0">
                <a:solidFill>
                  <a:srgbClr val="0070C0"/>
                </a:solidFill>
                <a:latin typeface="Open Sans" panose="020B0606030504020204" pitchFamily="34" charset="0"/>
                <a:cs typeface="Open Sans" panose="020B0606030504020204" pitchFamily="34" charset="0"/>
                <a:hlinkClick r:id="rId3"/>
              </a:rPr>
              <a:t>https://imol.club/event/avtoprobeg/</a:t>
            </a:r>
            <a:endParaRPr lang="ru-RU" b="1" dirty="0">
              <a:solidFill>
                <a:srgbClr val="0070C0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  <a:p>
            <a:endParaRPr lang="ru-RU" b="1" dirty="0">
              <a:solidFill>
                <a:srgbClr val="0070C0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6E57F6F-CE1C-4660-EAF0-A26FE70AAD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428999"/>
            <a:ext cx="2088233" cy="2088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5492754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4788024" y="6536176"/>
            <a:ext cx="4437205" cy="5339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600" b="1" baseline="300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ru-RU" sz="1600" b="1" baseline="30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КОМПЛЕКСНОЕ УПРАВЛЕНИЕ МОЛОЧНЫМИ ПРОЕКТАМИ</a:t>
            </a:r>
            <a:br>
              <a:rPr lang="ru-RU" sz="1600" b="1" baseline="30000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ru-RU" sz="1600" dirty="0">
              <a:solidFill>
                <a:srgbClr val="0070C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082990" y="1719660"/>
            <a:ext cx="4025162" cy="401466"/>
          </a:xfrm>
          <a:prstGeom prst="rect">
            <a:avLst/>
          </a:prstGeom>
          <a:solidFill>
            <a:srgbClr val="517C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082990" y="1737716"/>
            <a:ext cx="40251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Даты: 13 – 15 августа 2024 г. 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455277" y="4616441"/>
            <a:ext cx="8236932" cy="17953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baseline="30000" dirty="0">
                <a:solidFill>
                  <a:srgbClr val="517C2B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Цель: </a:t>
            </a:r>
          </a:p>
          <a:p>
            <a:r>
              <a:rPr lang="ru-RU" sz="2400" baseline="30000" dirty="0">
                <a:solidFill>
                  <a:srgbClr val="517C2B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обмен опытом между участниками автобусного пробега – руководителями хозяйств, представителями науки, ведущими отраслевыми экспертами-практиками </a:t>
            </a:r>
          </a:p>
          <a:p>
            <a:r>
              <a:rPr lang="ru-RU" sz="2400" baseline="30000" dirty="0">
                <a:solidFill>
                  <a:srgbClr val="517C2B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и передовыми сельскохозяйственными предприятиями Алтайского края, специализирующимися на разведении КРС молочного направления </a:t>
            </a:r>
          </a:p>
          <a:p>
            <a:r>
              <a:rPr lang="ru-RU" sz="2400" baseline="30000" dirty="0">
                <a:solidFill>
                  <a:srgbClr val="517C2B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и производстве сырого молока.</a:t>
            </a:r>
          </a:p>
          <a:p>
            <a:endParaRPr lang="ru-RU" b="1" baseline="30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082991" y="2303893"/>
            <a:ext cx="4025161" cy="445776"/>
          </a:xfrm>
          <a:prstGeom prst="rect">
            <a:avLst/>
          </a:prstGeom>
          <a:solidFill>
            <a:srgbClr val="517C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bg1"/>
                </a:solidFill>
              </a:rPr>
              <a:t>Пробег: 1</a:t>
            </a:r>
            <a:r>
              <a:rPr lang="en-US" dirty="0">
                <a:solidFill>
                  <a:schemeClr val="bg1"/>
                </a:solidFill>
              </a:rPr>
              <a:t> 0</a:t>
            </a:r>
            <a:r>
              <a:rPr lang="ru-RU" dirty="0">
                <a:solidFill>
                  <a:schemeClr val="bg1"/>
                </a:solidFill>
              </a:rPr>
              <a:t>00 км в пути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2082990" y="2946514"/>
            <a:ext cx="4865273" cy="445776"/>
          </a:xfrm>
          <a:prstGeom prst="rect">
            <a:avLst/>
          </a:prstGeom>
          <a:solidFill>
            <a:srgbClr val="517C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bg1"/>
                </a:solidFill>
              </a:rPr>
              <a:t>Маршрут: Барнаул – Алтайский край – Барнаул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F10A7B6-4B44-638F-87C1-9E333FC32B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047" y="1446469"/>
            <a:ext cx="1321157" cy="132115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95B1455-BC18-1CCD-4905-3F613DB7551E}"/>
              </a:ext>
            </a:extLst>
          </p:cNvPr>
          <p:cNvSpPr txBox="1"/>
          <p:nvPr/>
        </p:nvSpPr>
        <p:spPr>
          <a:xfrm>
            <a:off x="453534" y="3726308"/>
            <a:ext cx="750284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baseline="30000" dirty="0">
                <a:solidFill>
                  <a:srgbClr val="517C2B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Алтайский край — солнечное место, где есть почти все природные зоны России: степи, </a:t>
            </a:r>
            <a:r>
              <a:rPr lang="ru-RU" sz="2000" b="1" baseline="30000" dirty="0" err="1">
                <a:solidFill>
                  <a:srgbClr val="517C2B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тайга,горы</a:t>
            </a:r>
            <a:r>
              <a:rPr lang="ru-RU" sz="2000" b="1" baseline="30000" dirty="0">
                <a:solidFill>
                  <a:srgbClr val="517C2B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  <a:p>
            <a:r>
              <a:rPr lang="ru-RU" sz="2000" b="1" baseline="30000" dirty="0">
                <a:solidFill>
                  <a:srgbClr val="517C2B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По мере продвижения от Барнаула к границе с Республикой Алтай ландшафт постоянно меняется. Здесь панорамные виды, прозрачные озёра и очень свежий воздух!</a:t>
            </a:r>
          </a:p>
          <a:p>
            <a:endParaRPr lang="ru-RU" b="1" dirty="0">
              <a:solidFill>
                <a:srgbClr val="517C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8208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9BEC65E-90AB-7745-44B2-02693AD571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28E6AD0A-4248-38CB-F3B9-B84712C84C0A}"/>
              </a:ext>
            </a:extLst>
          </p:cNvPr>
          <p:cNvSpPr/>
          <p:nvPr/>
        </p:nvSpPr>
        <p:spPr>
          <a:xfrm>
            <a:off x="323529" y="2115820"/>
            <a:ext cx="5472608" cy="39426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sz="1400" dirty="0">
                <a:solidFill>
                  <a:srgbClr val="517C2B"/>
                </a:solidFill>
              </a:rPr>
              <a:t>В ходе пробега планируется </a:t>
            </a:r>
            <a:r>
              <a:rPr lang="ru-RU" sz="1400" b="1" dirty="0">
                <a:solidFill>
                  <a:srgbClr val="517C2B"/>
                </a:solidFill>
              </a:rPr>
              <a:t>посещение 4 хозяйств</a:t>
            </a:r>
            <a:r>
              <a:rPr lang="ru-RU" sz="1400" dirty="0">
                <a:solidFill>
                  <a:srgbClr val="517C2B"/>
                </a:solidFill>
              </a:rPr>
              <a:t>, которые занимают лидирующие позиции по производству молока в Алтайском крае, и готовы поделиться с участниками своим многолетним опытом успешного ведения деятельности. </a:t>
            </a:r>
          </a:p>
          <a:p>
            <a:pPr algn="just">
              <a:lnSpc>
                <a:spcPct val="90000"/>
              </a:lnSpc>
            </a:pPr>
            <a:endParaRPr lang="ru-RU" sz="1400" dirty="0">
              <a:solidFill>
                <a:srgbClr val="517C2B"/>
              </a:solidFill>
            </a:endParaRPr>
          </a:p>
          <a:p>
            <a:pPr algn="just">
              <a:lnSpc>
                <a:spcPct val="90000"/>
              </a:lnSpc>
            </a:pPr>
            <a:r>
              <a:rPr lang="ru-RU" sz="1400" dirty="0">
                <a:solidFill>
                  <a:srgbClr val="517C2B"/>
                </a:solidFill>
              </a:rPr>
              <a:t>В каждом из предприятий будет проходить </a:t>
            </a:r>
            <a:r>
              <a:rPr lang="ru-RU" sz="1400" b="1" dirty="0">
                <a:solidFill>
                  <a:srgbClr val="517C2B"/>
                </a:solidFill>
              </a:rPr>
              <a:t>образовательная сессия</a:t>
            </a:r>
            <a:r>
              <a:rPr lang="ru-RU" sz="1400" dirty="0">
                <a:solidFill>
                  <a:srgbClr val="517C2B"/>
                </a:solidFill>
              </a:rPr>
              <a:t>, затрагивающая следующие направления: рентабельность </a:t>
            </a:r>
            <a:r>
              <a:rPr lang="ru-RU" sz="1400" dirty="0" err="1">
                <a:solidFill>
                  <a:srgbClr val="517C2B"/>
                </a:solidFill>
              </a:rPr>
              <a:t>сельхозтоваропредприятия</a:t>
            </a:r>
            <a:r>
              <a:rPr lang="ru-RU" sz="1400" dirty="0">
                <a:solidFill>
                  <a:srgbClr val="517C2B"/>
                </a:solidFill>
              </a:rPr>
              <a:t> и пути её увеличения, как преодолеть «кадровый голод», строительство комплексов, ветеринария, комфорт содержания коров и молодняка, кормозаготовка и кормление. </a:t>
            </a:r>
            <a:r>
              <a:rPr lang="ru-RU" sz="1400" dirty="0">
                <a:solidFill>
                  <a:srgbClr val="517C2B"/>
                </a:solidFill>
                <a:effectLst/>
              </a:rPr>
              <a:t>Во время перемещения между пунктами программы </a:t>
            </a:r>
            <a:r>
              <a:rPr lang="ru-RU" sz="1400" dirty="0">
                <a:solidFill>
                  <a:srgbClr val="517C2B"/>
                </a:solidFill>
              </a:rPr>
              <a:t>участникам</a:t>
            </a:r>
            <a:r>
              <a:rPr lang="ru-RU" sz="1400" dirty="0">
                <a:solidFill>
                  <a:srgbClr val="517C2B"/>
                </a:solidFill>
                <a:effectLst/>
              </a:rPr>
              <a:t> будет проведен </a:t>
            </a:r>
            <a:r>
              <a:rPr lang="ru-RU" sz="1400" b="1" dirty="0">
                <a:solidFill>
                  <a:srgbClr val="517C2B"/>
                </a:solidFill>
                <a:effectLst/>
              </a:rPr>
              <a:t>«Автобусный̆ нетворкинг</a:t>
            </a:r>
            <a:r>
              <a:rPr lang="ru-RU" sz="1400" dirty="0">
                <a:solidFill>
                  <a:srgbClr val="517C2B"/>
                </a:solidFill>
                <a:effectLst/>
              </a:rPr>
              <a:t>», в ходе которого участники и эксперты-практики вместе смогут обсудить наболевшие темы и найти ответы на свои вопросы</a:t>
            </a:r>
            <a:r>
              <a:rPr lang="ru-RU" sz="1800" dirty="0">
                <a:solidFill>
                  <a:srgbClr val="517C2B"/>
                </a:solidFill>
                <a:effectLst/>
              </a:rPr>
              <a:t>! </a:t>
            </a:r>
          </a:p>
          <a:p>
            <a:pPr algn="just">
              <a:lnSpc>
                <a:spcPct val="90000"/>
              </a:lnSpc>
            </a:pPr>
            <a:endParaRPr lang="ru-RU" dirty="0">
              <a:solidFill>
                <a:srgbClr val="517C2B"/>
              </a:solidFill>
            </a:endParaRPr>
          </a:p>
          <a:p>
            <a:pPr algn="just">
              <a:lnSpc>
                <a:spcPct val="90000"/>
              </a:lnSpc>
            </a:pPr>
            <a:r>
              <a:rPr lang="ru-RU" sz="1400" dirty="0">
                <a:solidFill>
                  <a:srgbClr val="517C2B"/>
                </a:solidFill>
              </a:rPr>
              <a:t>Еще один акцент алтайского пробега мы сделали на взаимодействие производителей молока и переработчиков – посетим 3 алтайских производителя сыра и продегустируем продукцию.</a:t>
            </a:r>
          </a:p>
          <a:p>
            <a:pPr algn="just">
              <a:lnSpc>
                <a:spcPct val="90000"/>
              </a:lnSpc>
            </a:pPr>
            <a:endParaRPr lang="ru-RU" sz="1800" dirty="0">
              <a:solidFill>
                <a:srgbClr val="517C2B"/>
              </a:solidFill>
              <a:effectLst/>
            </a:endParaRP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C7E1F567-A7F7-BAB1-4017-00AF5B5417FE}"/>
              </a:ext>
            </a:extLst>
          </p:cNvPr>
          <p:cNvSpPr txBox="1">
            <a:spLocks/>
          </p:cNvSpPr>
          <p:nvPr/>
        </p:nvSpPr>
        <p:spPr>
          <a:xfrm>
            <a:off x="4788024" y="6536176"/>
            <a:ext cx="4437205" cy="5339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0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F6DB80-3053-D2BA-F883-C37AEB54A711}"/>
              </a:ext>
            </a:extLst>
          </p:cNvPr>
          <p:cNvSpPr txBox="1"/>
          <p:nvPr/>
        </p:nvSpPr>
        <p:spPr>
          <a:xfrm>
            <a:off x="4355977" y="6488668"/>
            <a:ext cx="466459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1800" b="1" baseline="300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ru-RU" sz="1800" b="1" baseline="30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КОМПЛЕКСНОЕ УПРАВЛЕНИЕ МОЛОЧНЫМИ ПРОЕКТАМИ</a:t>
            </a:r>
            <a:br>
              <a:rPr lang="ru-RU" sz="1800" b="1" baseline="30000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ru-RU" sz="1800" dirty="0">
              <a:solidFill>
                <a:srgbClr val="0070C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Google Shape;116;p4">
            <a:extLst>
              <a:ext uri="{FF2B5EF4-FFF2-40B4-BE49-F238E27FC236}">
                <a16:creationId xmlns:a16="http://schemas.microsoft.com/office/drawing/2014/main" id="{F9031FC3-A4BA-8722-72DF-C7D4E184CDA4}"/>
              </a:ext>
            </a:extLst>
          </p:cNvPr>
          <p:cNvSpPr txBox="1"/>
          <p:nvPr/>
        </p:nvSpPr>
        <p:spPr>
          <a:xfrm>
            <a:off x="812130" y="1336878"/>
            <a:ext cx="7951787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400"/>
              <a:buFont typeface="Calibri"/>
              <a:buNone/>
              <a:tabLst/>
              <a:defRPr/>
            </a:pPr>
            <a:r>
              <a:rPr lang="en-US" sz="2400" b="1" dirty="0">
                <a:solidFill>
                  <a:srgbClr val="517C2B"/>
                </a:solidFill>
                <a:latin typeface="Calibri"/>
              </a:rPr>
              <a:t>О</a:t>
            </a:r>
            <a:r>
              <a:rPr lang="ru-RU" sz="2400" b="1" dirty="0">
                <a:solidFill>
                  <a:srgbClr val="517C2B"/>
                </a:solidFill>
                <a:latin typeface="Calibri"/>
              </a:rPr>
              <a:t>Б АВТОБУСНОМ  ПРОБЕГЕ</a:t>
            </a:r>
            <a:endParaRPr kumimoji="0" sz="2400" b="1" i="0" u="none" strike="noStrike" kern="1200" cap="none" spc="0" normalizeH="0" baseline="0" noProof="0" dirty="0">
              <a:ln>
                <a:noFill/>
              </a:ln>
              <a:solidFill>
                <a:srgbClr val="517C2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22244E4-6EE9-B235-9F31-F6B1FDFD55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15697" y="2204864"/>
            <a:ext cx="2909790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9122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 txBox="1">
            <a:spLocks/>
          </p:cNvSpPr>
          <p:nvPr/>
        </p:nvSpPr>
        <p:spPr>
          <a:xfrm>
            <a:off x="4788024" y="6536176"/>
            <a:ext cx="4437205" cy="5339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0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6954D2-D596-AA01-D3A9-350F45C432CC}"/>
              </a:ext>
            </a:extLst>
          </p:cNvPr>
          <p:cNvSpPr txBox="1"/>
          <p:nvPr/>
        </p:nvSpPr>
        <p:spPr>
          <a:xfrm>
            <a:off x="4355977" y="6488668"/>
            <a:ext cx="466459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1800" b="1" baseline="300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ru-RU" sz="1800" b="1" baseline="30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КОМПЛЕКСНОЕ УПРАВЛЕНИЕ МОЛОЧНЫМИ ПРОЕКТАМИ</a:t>
            </a:r>
            <a:br>
              <a:rPr lang="ru-RU" sz="1800" b="1" baseline="30000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ru-RU" sz="1800" dirty="0">
              <a:solidFill>
                <a:srgbClr val="0070C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6A83F3B-3A88-26CB-CF76-0B95B7A07E5C}"/>
              </a:ext>
            </a:extLst>
          </p:cNvPr>
          <p:cNvSpPr txBox="1"/>
          <p:nvPr/>
        </p:nvSpPr>
        <p:spPr>
          <a:xfrm>
            <a:off x="1406042" y="2436805"/>
            <a:ext cx="25726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20 тыс. рублей</a:t>
            </a:r>
          </a:p>
          <a:p>
            <a:pPr algn="ctr"/>
            <a:r>
              <a:rPr lang="ru-RU" dirty="0">
                <a:solidFill>
                  <a:schemeClr val="bg1"/>
                </a:solidFill>
              </a:rPr>
              <a:t>из Москвы</a:t>
            </a:r>
          </a:p>
        </p:txBody>
      </p:sp>
      <p:sp>
        <p:nvSpPr>
          <p:cNvPr id="6" name="Google Shape;116;p4">
            <a:extLst>
              <a:ext uri="{FF2B5EF4-FFF2-40B4-BE49-F238E27FC236}">
                <a16:creationId xmlns:a16="http://schemas.microsoft.com/office/drawing/2014/main" id="{855F8274-F039-E983-3D64-90D05CD55F70}"/>
              </a:ext>
            </a:extLst>
          </p:cNvPr>
          <p:cNvSpPr txBox="1"/>
          <p:nvPr/>
        </p:nvSpPr>
        <p:spPr>
          <a:xfrm>
            <a:off x="812130" y="1336878"/>
            <a:ext cx="7951787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400"/>
              <a:buFont typeface="Calibri"/>
              <a:buNone/>
              <a:tabLst/>
              <a:defRPr/>
            </a:pPr>
            <a:r>
              <a:rPr lang="ru-RU" sz="2400" b="1" dirty="0">
                <a:solidFill>
                  <a:prstClr val="black"/>
                </a:solidFill>
                <a:latin typeface="Calibri"/>
              </a:rPr>
              <a:t>СТОИМОСТЬ УЧАСТИЯ – </a:t>
            </a:r>
            <a:r>
              <a:rPr lang="ru-RU" sz="2400" b="1" dirty="0">
                <a:solidFill>
                  <a:srgbClr val="517C2B"/>
                </a:solidFill>
                <a:latin typeface="Calibri"/>
              </a:rPr>
              <a:t>30 000</a:t>
            </a:r>
            <a:r>
              <a:rPr lang="ru-RU" sz="2400" b="1" dirty="0">
                <a:solidFill>
                  <a:prstClr val="black"/>
                </a:solidFill>
                <a:latin typeface="Calibri"/>
              </a:rPr>
              <a:t> руб.</a:t>
            </a:r>
            <a:r>
              <a:rPr lang="en-US" sz="2400" dirty="0">
                <a:solidFill>
                  <a:srgbClr val="517C2B"/>
                </a:solidFill>
              </a:rPr>
              <a:t>*</a:t>
            </a:r>
            <a:endParaRPr kumimoji="0" sz="2400" b="1" i="0" u="none" strike="noStrike" kern="1200" cap="none" spc="0" normalizeH="0" baseline="0" noProof="0" dirty="0">
              <a:ln>
                <a:noFill/>
              </a:ln>
              <a:solidFill>
                <a:srgbClr val="517C2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0872BA52-EF0D-9087-3552-2E91B1457BFA}"/>
              </a:ext>
            </a:extLst>
          </p:cNvPr>
          <p:cNvSpPr/>
          <p:nvPr/>
        </p:nvSpPr>
        <p:spPr>
          <a:xfrm>
            <a:off x="443265" y="5483862"/>
            <a:ext cx="7873151" cy="495547"/>
          </a:xfrm>
          <a:prstGeom prst="rect">
            <a:avLst/>
          </a:prstGeom>
          <a:solidFill>
            <a:srgbClr val="ABBB3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bg1"/>
                </a:solidFill>
              </a:rPr>
              <a:t>* </a:t>
            </a:r>
            <a:r>
              <a:rPr lang="ru-RU" sz="1400" dirty="0">
                <a:solidFill>
                  <a:schemeClr val="bg1"/>
                </a:solidFill>
              </a:rPr>
              <a:t>Стоимость указана для сельхозтоваропроизводителей. </a:t>
            </a:r>
          </a:p>
          <a:p>
            <a:r>
              <a:rPr lang="ru-RU" sz="1400" dirty="0">
                <a:solidFill>
                  <a:schemeClr val="bg1"/>
                </a:solidFill>
              </a:rPr>
              <a:t>Чтобы узнать стоимость для коммерческих организаций, напишите на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info@imol.club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9B696E-5160-ED46-F7E2-3549BBD01D79}"/>
              </a:ext>
            </a:extLst>
          </p:cNvPr>
          <p:cNvSpPr txBox="1"/>
          <p:nvPr/>
        </p:nvSpPr>
        <p:spPr>
          <a:xfrm>
            <a:off x="460049" y="2099421"/>
            <a:ext cx="3518627" cy="369332"/>
          </a:xfrm>
          <a:prstGeom prst="rect">
            <a:avLst/>
          </a:prstGeom>
          <a:solidFill>
            <a:srgbClr val="517C2B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Что включено в стоимость: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A698BB-8A20-7298-972D-8E78A87467B3}"/>
              </a:ext>
            </a:extLst>
          </p:cNvPr>
          <p:cNvSpPr txBox="1"/>
          <p:nvPr/>
        </p:nvSpPr>
        <p:spPr>
          <a:xfrm>
            <a:off x="315405" y="2544599"/>
            <a:ext cx="80811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 eaLnBrk="1" hangingPunct="1"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srgbClr val="517C2B"/>
                </a:solidFill>
              </a:rPr>
              <a:t>Теоретические сессии и общение с экспертами во время переездов между предприятиями и на фермах.</a:t>
            </a:r>
          </a:p>
          <a:p>
            <a:pPr marL="285750" indent="-285750" algn="just" eaLnBrk="1" hangingPunct="1"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srgbClr val="517C2B"/>
                </a:solidFill>
              </a:rPr>
              <a:t>Мастер-классы и практические сессии на фермах и посещаемых предприятиях.</a:t>
            </a:r>
          </a:p>
          <a:p>
            <a:pPr marL="285750" indent="-285750" algn="just" eaLnBrk="1" hangingPunct="1"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srgbClr val="517C2B"/>
                </a:solidFill>
              </a:rPr>
              <a:t>Презентационные программы посещаемых хозяйств и предприятий.</a:t>
            </a:r>
          </a:p>
          <a:p>
            <a:pPr marL="285750" indent="-285750" algn="just" eaLnBrk="1" hangingPunct="1"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srgbClr val="517C2B"/>
                </a:solidFill>
              </a:rPr>
              <a:t>Транспортные расходы на протяжении всего маршрута по Алтаю.</a:t>
            </a:r>
          </a:p>
          <a:p>
            <a:pPr marL="285750" indent="-285750" algn="just" eaLnBrk="1" hangingPunct="1"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srgbClr val="517C2B"/>
                </a:solidFill>
              </a:rPr>
              <a:t>Обеды в дороге и совместный ужин.</a:t>
            </a:r>
          </a:p>
          <a:p>
            <a:pPr marL="285750" indent="-285750" algn="just" eaLnBrk="1" hangingPunct="1"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srgbClr val="517C2B"/>
                </a:solidFill>
              </a:rPr>
              <a:t>Экскурсии по достопримечательностям.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DF29208-9BA9-4771-416A-F220221A571D}"/>
              </a:ext>
            </a:extLst>
          </p:cNvPr>
          <p:cNvSpPr txBox="1"/>
          <p:nvPr/>
        </p:nvSpPr>
        <p:spPr>
          <a:xfrm>
            <a:off x="439037" y="3800518"/>
            <a:ext cx="4348988" cy="369332"/>
          </a:xfrm>
          <a:prstGeom prst="rect">
            <a:avLst/>
          </a:prstGeom>
          <a:solidFill>
            <a:srgbClr val="517C2B"/>
          </a:solidFill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О чем надо будет позаботиться самим: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0175564-D6F0-BDF4-2924-FBAEC0C4BEA6}"/>
              </a:ext>
            </a:extLst>
          </p:cNvPr>
          <p:cNvSpPr txBox="1"/>
          <p:nvPr/>
        </p:nvSpPr>
        <p:spPr>
          <a:xfrm>
            <a:off x="327285" y="4254187"/>
            <a:ext cx="80811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rgbClr val="517C2B"/>
                </a:solidFill>
              </a:rPr>
              <a:t>Проезд к месту старта (г. Барнаул) и обратно.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rgbClr val="517C2B"/>
                </a:solidFill>
              </a:rPr>
              <a:t>Проживание в отеле (в рекомендованном для заселения отеле для участников пробега номера зарезервированы; бронирование с дисконтом по специальному кодовому слову и оплата осуществляется самостоятельно).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rgbClr val="517C2B"/>
                </a:solidFill>
              </a:rPr>
              <a:t>Расходы на собственные нужды.</a:t>
            </a:r>
          </a:p>
        </p:txBody>
      </p:sp>
    </p:spTree>
    <p:extLst>
      <p:ext uri="{BB962C8B-B14F-4D97-AF65-F5344CB8AC3E}">
        <p14:creationId xmlns:p14="http://schemas.microsoft.com/office/powerpoint/2010/main" val="34938831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A2F6688-B02D-5B98-576D-F905320627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A5B64972-40FF-889C-9295-2919EBAE4314}"/>
              </a:ext>
            </a:extLst>
          </p:cNvPr>
          <p:cNvSpPr/>
          <p:nvPr/>
        </p:nvSpPr>
        <p:spPr>
          <a:xfrm>
            <a:off x="251520" y="2156503"/>
            <a:ext cx="3456384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sz="2000" b="1" baseline="30000" dirty="0">
                <a:solidFill>
                  <a:srgbClr val="517C2B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Город Барнаул </a:t>
            </a:r>
            <a:r>
              <a:rPr lang="ru-RU" sz="2000" baseline="30000" dirty="0">
                <a:solidFill>
                  <a:srgbClr val="517C2B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основан в 1730 году, как центр по добыче меди. Сегодня является не только промышленным и культурным, но и туристическим центром. </a:t>
            </a:r>
          </a:p>
          <a:p>
            <a:pPr algn="just">
              <a:lnSpc>
                <a:spcPct val="90000"/>
              </a:lnSpc>
            </a:pPr>
            <a:endParaRPr lang="ru-RU" sz="2000" baseline="30000" dirty="0">
              <a:solidFill>
                <a:srgbClr val="517C2B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90000"/>
              </a:lnSpc>
            </a:pPr>
            <a:r>
              <a:rPr lang="ru-RU" sz="2000" b="1" baseline="30000" dirty="0">
                <a:solidFill>
                  <a:srgbClr val="517C2B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Белокуриха </a:t>
            </a:r>
            <a:r>
              <a:rPr lang="ru-RU" sz="2000" baseline="30000" dirty="0">
                <a:solidFill>
                  <a:srgbClr val="517C2B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– город-курорт федерального значения, находящийся в предгорьях Алтая, в месте выхода радоновых вод. Место, где целебен даже воздух.</a:t>
            </a:r>
          </a:p>
          <a:p>
            <a:pPr algn="just">
              <a:lnSpc>
                <a:spcPct val="90000"/>
              </a:lnSpc>
            </a:pPr>
            <a:endParaRPr lang="ru-RU" sz="2000" baseline="30000" dirty="0">
              <a:solidFill>
                <a:srgbClr val="517C2B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90000"/>
              </a:lnSpc>
            </a:pPr>
            <a:r>
              <a:rPr lang="ru-RU" sz="2000" b="1" baseline="30000" dirty="0">
                <a:solidFill>
                  <a:srgbClr val="517C2B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Барнаульский ленточный бор</a:t>
            </a:r>
            <a:r>
              <a:rPr lang="ru-RU" sz="2000" b="1" dirty="0">
                <a:solidFill>
                  <a:srgbClr val="517C2B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2000" baseline="30000" dirty="0">
                <a:solidFill>
                  <a:srgbClr val="517C2B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—  реликтовый лес, протяженностью 400 км вдоль реки Обь. Самый крупный ленточный бор на планете.</a:t>
            </a:r>
          </a:p>
          <a:p>
            <a:pPr algn="just">
              <a:lnSpc>
                <a:spcPct val="90000"/>
              </a:lnSpc>
            </a:pPr>
            <a:endParaRPr lang="ru-RU" sz="2000" b="1" baseline="30000" dirty="0">
              <a:solidFill>
                <a:srgbClr val="517C2B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90000"/>
              </a:lnSpc>
            </a:pPr>
            <a:r>
              <a:rPr lang="ru-RU" sz="2000" b="1" baseline="30000" dirty="0">
                <a:solidFill>
                  <a:srgbClr val="517C2B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Катунь (в переводе «хозяйка») </a:t>
            </a:r>
            <a:r>
              <a:rPr lang="ru-RU" sz="2000" baseline="30000" dirty="0">
                <a:solidFill>
                  <a:srgbClr val="517C2B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-  одна из главных и живописнейших рек Алтая, берет начало в леднике и впадает в Обь.</a:t>
            </a:r>
          </a:p>
          <a:p>
            <a:pPr>
              <a:lnSpc>
                <a:spcPct val="90000"/>
              </a:lnSpc>
            </a:pPr>
            <a:r>
              <a:rPr lang="ru-RU" sz="2000" baseline="30000" dirty="0">
                <a:solidFill>
                  <a:srgbClr val="517C2B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algn="just"/>
            <a:endParaRPr lang="ru-RU" baseline="30000" dirty="0">
              <a:solidFill>
                <a:srgbClr val="517C2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00D9C99A-06C8-6C8B-77C4-4C263E872AC2}"/>
              </a:ext>
            </a:extLst>
          </p:cNvPr>
          <p:cNvSpPr txBox="1">
            <a:spLocks/>
          </p:cNvSpPr>
          <p:nvPr/>
        </p:nvSpPr>
        <p:spPr>
          <a:xfrm>
            <a:off x="4788024" y="6536176"/>
            <a:ext cx="4437205" cy="5339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0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CD4811-527D-0562-3042-289ABF8D8874}"/>
              </a:ext>
            </a:extLst>
          </p:cNvPr>
          <p:cNvSpPr txBox="1"/>
          <p:nvPr/>
        </p:nvSpPr>
        <p:spPr>
          <a:xfrm>
            <a:off x="4355977" y="6488668"/>
            <a:ext cx="466459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1800" b="1" baseline="300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ru-RU" sz="1800" b="1" baseline="30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КОМПЛЕКСНОЕ УПРАВЛЕНИЕ МОЛОЧНЫМИ ПРОЕКТАМИ</a:t>
            </a:r>
            <a:br>
              <a:rPr lang="ru-RU" sz="1800" b="1" baseline="30000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ru-RU" sz="1800" dirty="0">
              <a:solidFill>
                <a:srgbClr val="0070C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Google Shape;116;p4">
            <a:extLst>
              <a:ext uri="{FF2B5EF4-FFF2-40B4-BE49-F238E27FC236}">
                <a16:creationId xmlns:a16="http://schemas.microsoft.com/office/drawing/2014/main" id="{15A989E4-8364-6956-ADBA-C53837047491}"/>
              </a:ext>
            </a:extLst>
          </p:cNvPr>
          <p:cNvSpPr txBox="1"/>
          <p:nvPr/>
        </p:nvSpPr>
        <p:spPr>
          <a:xfrm>
            <a:off x="868685" y="1366094"/>
            <a:ext cx="7951787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400"/>
              <a:buFont typeface="Calibri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517C2B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ДОСТОПРИМЕЧАТЕЛЬНОСТИ НА ПУТИ МАРШРУТА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517C2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38AB3AF9-EA04-B23A-3170-9FBE157B4FB5}"/>
              </a:ext>
            </a:extLst>
          </p:cNvPr>
          <p:cNvGrpSpPr/>
          <p:nvPr/>
        </p:nvGrpSpPr>
        <p:grpSpPr>
          <a:xfrm>
            <a:off x="3937518" y="2177913"/>
            <a:ext cx="5217827" cy="3508531"/>
            <a:chOff x="3937518" y="2177913"/>
            <a:chExt cx="5217827" cy="3508531"/>
          </a:xfrm>
        </p:grpSpPr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05BFBE26-03D3-9A85-AA49-67D607EA73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37518" y="3929861"/>
              <a:ext cx="2794722" cy="1756583"/>
            </a:xfrm>
            <a:prstGeom prst="rect">
              <a:avLst/>
            </a:prstGeom>
          </p:spPr>
        </p:pic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7518" y="2177913"/>
              <a:ext cx="2794722" cy="1751948"/>
            </a:xfrm>
            <a:prstGeom prst="rect">
              <a:avLst/>
            </a:prstGeom>
          </p:spPr>
        </p:pic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B9211346-7E73-2D78-79BF-6C315AAB34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1744"/>
            <a:stretch/>
          </p:blipFill>
          <p:spPr>
            <a:xfrm>
              <a:off x="6605624" y="2177913"/>
              <a:ext cx="2529987" cy="1751947"/>
            </a:xfrm>
            <a:prstGeom prst="rect">
              <a:avLst/>
            </a:prstGeom>
          </p:spPr>
        </p:pic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7024D300-5C16-1916-376F-15D1B677D8E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595456" y="3918440"/>
              <a:ext cx="2559889" cy="176800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495710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Shape 114">
          <a:extLst>
            <a:ext uri="{FF2B5EF4-FFF2-40B4-BE49-F238E27FC236}">
              <a16:creationId xmlns:a16="http://schemas.microsoft.com/office/drawing/2014/main" id="{C3F16981-C3BC-FC49-4848-46E5A0232D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">
            <a:extLst>
              <a:ext uri="{FF2B5EF4-FFF2-40B4-BE49-F238E27FC236}">
                <a16:creationId xmlns:a16="http://schemas.microsoft.com/office/drawing/2014/main" id="{B81CC2F3-02A9-648E-00B1-6FF49A1F9B21}"/>
              </a:ext>
            </a:extLst>
          </p:cNvPr>
          <p:cNvSpPr txBox="1"/>
          <p:nvPr/>
        </p:nvSpPr>
        <p:spPr>
          <a:xfrm>
            <a:off x="596105" y="1295338"/>
            <a:ext cx="7951787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400"/>
              <a:buFont typeface="Calibri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17C2B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П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517C2B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РОГРАММА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17C2B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МЕРОПРИЯТИЯ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517C2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EDDD1CC1-57C7-E794-37A1-53D6002951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5943028"/>
              </p:ext>
            </p:extLst>
          </p:nvPr>
        </p:nvGraphicFramePr>
        <p:xfrm>
          <a:off x="0" y="1948628"/>
          <a:ext cx="9144000" cy="399521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179872">
                  <a:extLst>
                    <a:ext uri="{9D8B030D-6E8A-4147-A177-3AD203B41FA5}">
                      <a16:colId xmlns:a16="http://schemas.microsoft.com/office/drawing/2014/main" val="2424494278"/>
                    </a:ext>
                  </a:extLst>
                </a:gridCol>
                <a:gridCol w="7964128">
                  <a:extLst>
                    <a:ext uri="{9D8B030D-6E8A-4147-A177-3AD203B41FA5}">
                      <a16:colId xmlns:a16="http://schemas.microsoft.com/office/drawing/2014/main" val="2282146808"/>
                    </a:ext>
                  </a:extLst>
                </a:gridCol>
              </a:tblGrid>
              <a:tr h="524433">
                <a:tc gridSpan="2">
                  <a:txBody>
                    <a:bodyPr/>
                    <a:lstStyle/>
                    <a:p>
                      <a:pPr lvl="0" algn="ctr">
                        <a:buClr>
                          <a:srgbClr val="000000"/>
                        </a:buClr>
                        <a:buSzPts val="1200"/>
                        <a:defRPr/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sym typeface="Open Sans"/>
                        </a:rPr>
                        <a:t>ДЕНЬ ПЕРВЫЙ (13.08.2024 г.)</a:t>
                      </a:r>
                    </a:p>
                    <a:p>
                      <a:pPr lvl="0" algn="ctr">
                        <a:buClr>
                          <a:srgbClr val="000000"/>
                        </a:buClr>
                        <a:buSzPts val="1200"/>
                        <a:defRPr/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sym typeface="Open Sans"/>
                        </a:rPr>
                        <a:t>Маршрут: Барнаул  – р. п. Тальменка, Тальменский р-н – с. </a:t>
                      </a:r>
                      <a:r>
                        <a:rPr lang="ru-RU" sz="1400" b="1" dirty="0" err="1">
                          <a:solidFill>
                            <a:schemeClr val="bg1"/>
                          </a:solidFill>
                          <a:sym typeface="Open Sans"/>
                        </a:rPr>
                        <a:t>Зимари</a:t>
                      </a:r>
                      <a:r>
                        <a:rPr lang="ru-RU" sz="1400" b="1" dirty="0">
                          <a:solidFill>
                            <a:schemeClr val="bg1"/>
                          </a:solidFill>
                          <a:sym typeface="Open Sans"/>
                        </a:rPr>
                        <a:t>, Калманский р-н </a:t>
                      </a:r>
                      <a:r>
                        <a:rPr lang="ru-RU" sz="1400" b="1" baseline="0" dirty="0">
                          <a:solidFill>
                            <a:schemeClr val="bg1"/>
                          </a:solidFill>
                          <a:sym typeface="Open Sans"/>
                        </a:rPr>
                        <a:t>- </a:t>
                      </a:r>
                      <a:r>
                        <a:rPr lang="ru-RU" sz="1400" b="1" dirty="0">
                          <a:solidFill>
                            <a:schemeClr val="bg1"/>
                          </a:solidFill>
                          <a:sym typeface="Open Sans"/>
                        </a:rPr>
                        <a:t>г. Барнаул (241 км)</a:t>
                      </a:r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1131809"/>
                  </a:ext>
                </a:extLst>
              </a:tr>
              <a:tr h="437028">
                <a:tc>
                  <a:txBody>
                    <a:bodyPr/>
                    <a:lstStyle/>
                    <a:p>
                      <a:r>
                        <a:rPr kumimoji="0" lang="ru-RU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sym typeface="Open Sans"/>
                        </a:rPr>
                        <a:t>08:00 - 08:45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sym typeface="Open Sans"/>
                        </a:rPr>
                        <a:t>Сбор и регистрация участников, выдача бейджей </a:t>
                      </a:r>
                      <a:br>
                        <a:rPr kumimoji="0" lang="ru-RU" sz="12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sym typeface="Open Sans"/>
                        </a:rPr>
                      </a:br>
                      <a:r>
                        <a:rPr kumimoji="0" lang="ru-RU" sz="12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sym typeface="Open Sans"/>
                        </a:rPr>
                        <a:t>Место встречи: </a:t>
                      </a:r>
                      <a:r>
                        <a:rPr kumimoji="0" lang="ru-RU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sym typeface="Open Sans"/>
                        </a:rPr>
                        <a:t>г. Барнаул, гостиница «Барнаул» 3* (площадь Победы, 3)</a:t>
                      </a:r>
                      <a:endParaRPr kumimoji="0" lang="ru-RU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Open Sans"/>
                        <a:cs typeface="Calibri" panose="020F0502020204030204" pitchFamily="34" charset="0"/>
                        <a:sym typeface="Open San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8486213"/>
                  </a:ext>
                </a:extLst>
              </a:tr>
              <a:tr h="483579">
                <a:tc>
                  <a:txBody>
                    <a:bodyPr/>
                    <a:lstStyle/>
                    <a:p>
                      <a:r>
                        <a:rPr kumimoji="0" lang="ru-RU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sym typeface="Open Sans"/>
                        </a:rPr>
                        <a:t>08:45 - 09:00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Open Sans"/>
                        <a:buNone/>
                        <a:tabLst/>
                        <a:defRPr/>
                      </a:pPr>
                      <a:r>
                        <a:rPr kumimoji="0" lang="ru-RU" sz="12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sym typeface="Open Sans"/>
                        </a:rPr>
                        <a:t>Приветственное слово Нагаевой Татьяны Николаевны, Генерального директора ООО «ИНСТИТУТ МОЛОКА»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Open Sans"/>
                        <a:buNone/>
                        <a:tabLst/>
                        <a:defRPr/>
                      </a:pPr>
                      <a:r>
                        <a:rPr kumimoji="0" lang="ru-RU" sz="14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sym typeface="Open Sans"/>
                        </a:rPr>
                        <a:t>СТАРТ АВТОБУСНОГО ПРОБЕГА 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6407703"/>
                  </a:ext>
                </a:extLst>
              </a:tr>
              <a:tr h="961461">
                <a:tc>
                  <a:txBody>
                    <a:bodyPr/>
                    <a:lstStyle/>
                    <a:p>
                      <a:r>
                        <a:rPr lang="ru-RU" sz="1200" b="1" dirty="0"/>
                        <a:t>09:00 - 10:30</a:t>
                      </a:r>
                    </a:p>
                    <a:p>
                      <a:endParaRPr lang="ru-RU" sz="1200" b="1" dirty="0"/>
                    </a:p>
                    <a:p>
                      <a:r>
                        <a:rPr lang="ru-RU" sz="1200" b="1" dirty="0"/>
                        <a:t>10:30 –</a:t>
                      </a:r>
                      <a:r>
                        <a:rPr lang="ru-RU" sz="1200" b="1" baseline="0" dirty="0"/>
                        <a:t> 13:00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Выезд </a:t>
                      </a:r>
                      <a:r>
                        <a:rPr lang="ru-RU" sz="1200" b="1" dirty="0"/>
                        <a:t>в ГК «ЭКОНИВА»</a:t>
                      </a:r>
                      <a:r>
                        <a:rPr lang="ru-RU" sz="1200" b="1" baseline="0" dirty="0"/>
                        <a:t> - </a:t>
                      </a:r>
                      <a:r>
                        <a:rPr lang="ru-RU" sz="1200" b="1" dirty="0"/>
                        <a:t>ООО «Сибирская Нива», </a:t>
                      </a:r>
                      <a:r>
                        <a:rPr lang="ru-RU" sz="1200" dirty="0" err="1"/>
                        <a:t>Тальменский</a:t>
                      </a:r>
                      <a:r>
                        <a:rPr lang="ru-RU" sz="1200" dirty="0"/>
                        <a:t> р-н, р. п. Тальменка, пер. Банковский, 3  </a:t>
                      </a:r>
                    </a:p>
                    <a:p>
                      <a:r>
                        <a:rPr lang="ru-RU" sz="1200" dirty="0"/>
                        <a:t>(86 км, 1 ч. 30 мин.)</a:t>
                      </a:r>
                    </a:p>
                    <a:p>
                      <a:r>
                        <a:rPr kumimoji="0" lang="ru-RU" sz="12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sym typeface="Open Sans"/>
                        </a:rPr>
                        <a:t>Приветственное слово Ляхова Сергея Александровича, регионального директора по Сибири ГК «ЭКОНИВА»</a:t>
                      </a:r>
                      <a:r>
                        <a:rPr kumimoji="0" lang="ru-RU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sym typeface="Open Sans"/>
                        </a:rPr>
                        <a:t>, </a:t>
                      </a:r>
                    </a:p>
                    <a:p>
                      <a:r>
                        <a:rPr lang="ru-RU" sz="1200" baseline="0" dirty="0"/>
                        <a:t>экскурсия по объекту, дегустация продукции холдинга, образовательная сессия </a:t>
                      </a:r>
                    </a:p>
                    <a:p>
                      <a:r>
                        <a:rPr lang="ru-RU" sz="1200" b="1" baseline="0" dirty="0"/>
                        <a:t>Обед</a:t>
                      </a:r>
                      <a:endParaRPr lang="ru-RU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6487933"/>
                  </a:ext>
                </a:extLst>
              </a:tr>
              <a:tr h="709204">
                <a:tc>
                  <a:txBody>
                    <a:bodyPr/>
                    <a:lstStyle/>
                    <a:p>
                      <a:r>
                        <a:rPr kumimoji="0" lang="ru-RU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sym typeface="Open Sans"/>
                        </a:rPr>
                        <a:t>13:00 - 15:00 </a:t>
                      </a:r>
                    </a:p>
                    <a:p>
                      <a:endParaRPr kumimoji="0" lang="ru-RU" sz="1200" b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sym typeface="Open Sans"/>
                      </a:endParaRPr>
                    </a:p>
                    <a:p>
                      <a:r>
                        <a:rPr kumimoji="0" lang="ru-RU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sym typeface="Open Sans"/>
                        </a:rPr>
                        <a:t>15:00 – 17:00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sym typeface="Open Sans"/>
                        </a:rPr>
                        <a:t>Выезд в </a:t>
                      </a:r>
                      <a:r>
                        <a:rPr kumimoji="0" lang="ru-RU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sym typeface="Open Sans"/>
                        </a:rPr>
                        <a:t>ООО «Р</a:t>
                      </a:r>
                      <a:r>
                        <a:rPr lang="ru-RU" sz="1200" b="1" kern="1200" baseline="0" dirty="0">
                          <a:solidFill>
                            <a:schemeClr val="dk1"/>
                          </a:solidFill>
                        </a:rPr>
                        <a:t>ИКОН», </a:t>
                      </a:r>
                      <a:r>
                        <a:rPr kumimoji="0" lang="ru-RU" sz="1200" b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sym typeface="Open Sans"/>
                        </a:rPr>
                        <a:t>Калманский</a:t>
                      </a:r>
                      <a:r>
                        <a:rPr kumimoji="0" lang="ru-RU" sz="12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sym typeface="Open Sans"/>
                        </a:rPr>
                        <a:t> район, село </a:t>
                      </a:r>
                      <a:r>
                        <a:rPr kumimoji="0" lang="ru-RU" sz="1200" b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sym typeface="Open Sans"/>
                        </a:rPr>
                        <a:t>Зимари</a:t>
                      </a:r>
                      <a:r>
                        <a:rPr kumimoji="0" lang="ru-RU" sz="12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sym typeface="Open Sans"/>
                        </a:rPr>
                        <a:t>, ул. Песчаная, 41 (115 км,  </a:t>
                      </a:r>
                      <a:r>
                        <a:rPr kumimoji="0" lang="ru-RU" sz="1200" b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sym typeface="Open Sans"/>
                        </a:rPr>
                        <a:t>ок</a:t>
                      </a:r>
                      <a:r>
                        <a:rPr kumimoji="0" lang="ru-RU" sz="12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sym typeface="Open Sans"/>
                        </a:rPr>
                        <a:t>. 2ч.)</a:t>
                      </a:r>
                      <a:endParaRPr lang="ru-RU" sz="12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Open Sans"/>
                        <a:buNone/>
                        <a:tabLst/>
                        <a:defRPr/>
                      </a:pPr>
                      <a:r>
                        <a:rPr kumimoji="0" lang="ru-RU" sz="12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sym typeface="Open Sans"/>
                        </a:rPr>
                        <a:t>Приветственное слово </a:t>
                      </a:r>
                      <a:r>
                        <a:rPr kumimoji="0" lang="ru-RU" sz="1200" b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sym typeface="Open Sans"/>
                        </a:rPr>
                        <a:t>Махнакова</a:t>
                      </a:r>
                      <a:r>
                        <a:rPr kumimoji="0" lang="ru-RU" sz="12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sym typeface="Open Sans"/>
                        </a:rPr>
                        <a:t> Олега Николаевича, директора ООО «РИКОН»</a:t>
                      </a:r>
                      <a:r>
                        <a:rPr kumimoji="0" lang="ru-RU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sym typeface="Open Sans"/>
                        </a:rPr>
                        <a:t>, </a:t>
                      </a:r>
                      <a:r>
                        <a:rPr kumimoji="0" lang="ru-RU" sz="1200" b="0" u="none" strike="noStrike" kern="1200" cap="none" spc="0" normalizeH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sym typeface="Open Sans"/>
                        </a:rPr>
                        <a:t>экск</a:t>
                      </a:r>
                      <a:r>
                        <a:rPr kumimoji="0" lang="ru-RU" sz="12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sym typeface="Open Sans"/>
                        </a:rPr>
                        <a:t>урсия по производству,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Open Sans"/>
                        <a:buNone/>
                        <a:tabLst/>
                        <a:defRPr/>
                      </a:pPr>
                      <a:r>
                        <a:rPr kumimoji="0" lang="ru-RU" sz="12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sym typeface="Open Sans"/>
                        </a:rPr>
                        <a:t>сессия «Вопрос-ответ», дегустация продукции предприятия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3182691"/>
                  </a:ext>
                </a:extLst>
              </a:tr>
              <a:tr h="786650"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prstClr val="black"/>
                          </a:solidFill>
                          <a:sym typeface="Open Sans"/>
                        </a:rPr>
                        <a:t>17:00 – 18:00</a:t>
                      </a:r>
                    </a:p>
                    <a:p>
                      <a:r>
                        <a:rPr lang="ru-RU" sz="1200" b="1" dirty="0">
                          <a:solidFill>
                            <a:prstClr val="black"/>
                          </a:solidFill>
                          <a:sym typeface="Open Sans"/>
                        </a:rPr>
                        <a:t>18:00 – 19:30</a:t>
                      </a:r>
                    </a:p>
                    <a:p>
                      <a:r>
                        <a:rPr lang="ru-RU" sz="1200" b="1" dirty="0">
                          <a:solidFill>
                            <a:prstClr val="black"/>
                          </a:solidFill>
                          <a:sym typeface="Open Sans"/>
                        </a:rPr>
                        <a:t>19:30 – 21:00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SzPts val="1200"/>
                        <a:defRPr/>
                      </a:pPr>
                      <a:r>
                        <a:rPr lang="ru-RU" sz="1200" b="1" dirty="0">
                          <a:solidFill>
                            <a:prstClr val="black"/>
                          </a:solidFill>
                          <a:sym typeface="Open Sans"/>
                        </a:rPr>
                        <a:t>Выезд в г. Барнаул </a:t>
                      </a:r>
                      <a:r>
                        <a:rPr lang="ru-RU" sz="1200" b="0" dirty="0">
                          <a:solidFill>
                            <a:prstClr val="black"/>
                          </a:solidFill>
                          <a:sym typeface="Open Sans"/>
                        </a:rPr>
                        <a:t>(40 км, </a:t>
                      </a:r>
                      <a:r>
                        <a:rPr lang="ru-RU" sz="1200" b="0" dirty="0" err="1">
                          <a:solidFill>
                            <a:prstClr val="black"/>
                          </a:solidFill>
                          <a:sym typeface="Open Sans"/>
                        </a:rPr>
                        <a:t>ок</a:t>
                      </a:r>
                      <a:r>
                        <a:rPr lang="ru-RU" sz="1200" b="0" dirty="0">
                          <a:solidFill>
                            <a:prstClr val="black"/>
                          </a:solidFill>
                          <a:sym typeface="Open Sans"/>
                        </a:rPr>
                        <a:t>. 1 ч.).</a:t>
                      </a:r>
                      <a:r>
                        <a:rPr lang="ru-RU" sz="1200" b="0" baseline="0" dirty="0">
                          <a:solidFill>
                            <a:prstClr val="black"/>
                          </a:solidFill>
                          <a:sym typeface="Open Sans"/>
                        </a:rPr>
                        <a:t> </a:t>
                      </a:r>
                    </a:p>
                    <a:p>
                      <a:pPr lvl="0">
                        <a:buSzPts val="1200"/>
                        <a:defRPr/>
                      </a:pPr>
                      <a:r>
                        <a:rPr lang="ru-RU" sz="1200" b="1" dirty="0">
                          <a:solidFill>
                            <a:prstClr val="black"/>
                          </a:solidFill>
                          <a:sym typeface="Open Sans"/>
                        </a:rPr>
                        <a:t>Экскурсия по г. Барнаул, возвращение в гостиницу «Барнаул»</a:t>
                      </a:r>
                    </a:p>
                    <a:p>
                      <a:pPr lvl="0">
                        <a:buSzPts val="1200"/>
                        <a:defRPr/>
                      </a:pPr>
                      <a:r>
                        <a:rPr lang="ru-RU" sz="1200" b="1" dirty="0">
                          <a:solidFill>
                            <a:prstClr val="black"/>
                          </a:solidFill>
                          <a:sym typeface="Open Sans"/>
                        </a:rPr>
                        <a:t>«Ужин знакомств» в ресторане гостиницы «Барнаул», свободное время</a:t>
                      </a:r>
                      <a:endParaRPr lang="ru-RU" sz="1200" b="0" dirty="0">
                        <a:solidFill>
                          <a:prstClr val="black"/>
                        </a:solidFill>
                        <a:latin typeface="Calibri" panose="020F0502020204030204" pitchFamily="34" charset="0"/>
                        <a:ea typeface="Open Sans"/>
                        <a:cs typeface="Calibri" panose="020F0502020204030204" pitchFamily="34" charset="0"/>
                        <a:sym typeface="Open San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6346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77848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"/>
          <p:cNvSpPr txBox="1"/>
          <p:nvPr/>
        </p:nvSpPr>
        <p:spPr>
          <a:xfrm>
            <a:off x="4787900" y="6535737"/>
            <a:ext cx="4437062" cy="534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800"/>
              <a:buFont typeface="Calibri"/>
              <a:buNone/>
              <a:tabLst/>
              <a:defRPr/>
            </a:pPr>
            <a:endParaRPr kumimoji="0" sz="1800" b="1" i="0" u="none" strike="noStrike" kern="1200" cap="none" spc="0" normalizeH="0" baseline="30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1800"/>
              <a:buFont typeface="Calibri"/>
              <a:buNone/>
              <a:tabLst/>
              <a:defRPr/>
            </a:pPr>
            <a:r>
              <a:rPr kumimoji="0" lang="en-US" sz="1800" b="1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КОМПЛЕКСНОЕ УПРАВЛЕНИЕ МОЛОЧНЫМИ ПРОЕКТАМИ</a:t>
            </a:r>
            <a:br>
              <a:rPr kumimoji="0" lang="en-US" sz="900" b="1" i="0" u="none" strike="noStrike" kern="1200" cap="none" spc="0" normalizeH="0" baseline="30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</a:b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510425DB-7D23-123D-0C63-088B434594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5737871"/>
              </p:ext>
            </p:extLst>
          </p:nvPr>
        </p:nvGraphicFramePr>
        <p:xfrm>
          <a:off x="0" y="1956793"/>
          <a:ext cx="9144000" cy="399248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20404">
                  <a:extLst>
                    <a:ext uri="{9D8B030D-6E8A-4147-A177-3AD203B41FA5}">
                      <a16:colId xmlns:a16="http://schemas.microsoft.com/office/drawing/2014/main" val="1744069445"/>
                    </a:ext>
                  </a:extLst>
                </a:gridCol>
                <a:gridCol w="7723596">
                  <a:extLst>
                    <a:ext uri="{9D8B030D-6E8A-4147-A177-3AD203B41FA5}">
                      <a16:colId xmlns:a16="http://schemas.microsoft.com/office/drawing/2014/main" val="3297127771"/>
                    </a:ext>
                  </a:extLst>
                </a:gridCol>
              </a:tblGrid>
              <a:tr h="792087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ДЕНЬ ВТОРОЙ (14.08.2024 г.)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sym typeface="Open Sans"/>
                        </a:rPr>
                        <a:t>Барнаул – </a:t>
                      </a:r>
                      <a:r>
                        <a:rPr lang="ru-RU" sz="1400" b="1" kern="1200" dirty="0">
                          <a:solidFill>
                            <a:schemeClr val="bg1"/>
                          </a:solidFill>
                          <a:sym typeface="Open Sans"/>
                        </a:rPr>
                        <a:t>с</a:t>
                      </a:r>
                      <a:r>
                        <a:rPr lang="ru-RU" sz="1400" b="1" kern="1200" dirty="0">
                          <a:solidFill>
                            <a:schemeClr val="bg1"/>
                          </a:solidFill>
                        </a:rPr>
                        <a:t>. Буланиха, Зональный</a:t>
                      </a:r>
                      <a:r>
                        <a:rPr lang="ru-RU" sz="1400" b="1" kern="12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1400" b="1" kern="1200" dirty="0">
                          <a:solidFill>
                            <a:schemeClr val="bg1"/>
                          </a:solidFill>
                        </a:rPr>
                        <a:t>р-н </a:t>
                      </a:r>
                      <a:r>
                        <a:rPr lang="ru-RU" sz="1400" b="1" dirty="0">
                          <a:solidFill>
                            <a:schemeClr val="bg1"/>
                          </a:solidFill>
                          <a:sym typeface="Open Sans"/>
                        </a:rPr>
                        <a:t> –  п. Октябрьский,</a:t>
                      </a:r>
                      <a:r>
                        <a:rPr lang="ru-RU" sz="1400" b="1" baseline="0" dirty="0">
                          <a:solidFill>
                            <a:schemeClr val="bg1"/>
                          </a:solidFill>
                          <a:sym typeface="Open Sans"/>
                        </a:rPr>
                        <a:t> Зональный р-н – с. Новая </a:t>
                      </a:r>
                      <a:r>
                        <a:rPr lang="ru-RU" sz="1400" b="1" baseline="0" dirty="0" err="1">
                          <a:solidFill>
                            <a:schemeClr val="bg1"/>
                          </a:solidFill>
                          <a:sym typeface="Open Sans"/>
                        </a:rPr>
                        <a:t>Чемровка</a:t>
                      </a:r>
                      <a:r>
                        <a:rPr lang="ru-RU" sz="1400" b="1" baseline="0" dirty="0">
                          <a:solidFill>
                            <a:schemeClr val="bg1"/>
                          </a:solidFill>
                          <a:sym typeface="Open Sans"/>
                        </a:rPr>
                        <a:t>, Зональный р-н,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baseline="0" dirty="0">
                          <a:solidFill>
                            <a:schemeClr val="bg1"/>
                          </a:solidFill>
                          <a:sym typeface="Open Sans"/>
                        </a:rPr>
                        <a:t>эко-курорт Белокуриха</a:t>
                      </a:r>
                      <a:r>
                        <a:rPr lang="ru-RU" sz="1400" b="1" dirty="0">
                          <a:solidFill>
                            <a:schemeClr val="bg1"/>
                          </a:solidFill>
                          <a:sym typeface="Open Sans"/>
                        </a:rPr>
                        <a:t> (268 км)</a:t>
                      </a:r>
                      <a:endParaRPr lang="ru-RU" sz="14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7059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kumimoji="0" lang="ru-RU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sym typeface="Open Sans"/>
                        </a:rPr>
                        <a:t>07:00 – 08:00</a:t>
                      </a:r>
                      <a:r>
                        <a:rPr kumimoji="0" lang="ru-RU" sz="12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sym typeface="Open Sans"/>
                        </a:rPr>
                        <a:t> </a:t>
                      </a:r>
                      <a:endParaRPr lang="ru-RU" sz="1200" kern="1200" dirty="0">
                        <a:solidFill>
                          <a:schemeClr val="dk1"/>
                        </a:solidFill>
                      </a:endParaRPr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sym typeface="Open Sans"/>
                        </a:rPr>
                        <a:t>Завтрак в гостинице </a:t>
                      </a:r>
                      <a:r>
                        <a:rPr kumimoji="0" lang="ru-RU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sym typeface="Open Sans"/>
                        </a:rPr>
                        <a:t>«Барнаул 3* (площадь Победы, 3)</a:t>
                      </a:r>
                      <a:endParaRPr kumimoji="0" lang="ru-RU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Open Sans"/>
                        <a:cs typeface="Calibri" panose="020F0502020204030204" pitchFamily="34" charset="0"/>
                        <a:sym typeface="Open San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8844485"/>
                  </a:ext>
                </a:extLst>
              </a:tr>
              <a:tr h="622920">
                <a:tc>
                  <a:txBody>
                    <a:bodyPr/>
                    <a:lstStyle/>
                    <a:p>
                      <a:r>
                        <a:rPr kumimoji="0" lang="ru-RU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sym typeface="Open Sans"/>
                        </a:rPr>
                        <a:t>08:00 – 10:00 </a:t>
                      </a:r>
                    </a:p>
                    <a:p>
                      <a:endParaRPr kumimoji="0" lang="ru-RU" sz="1200" b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sym typeface="Open San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sym typeface="Open Sans"/>
                        </a:rPr>
                        <a:t>10:00 – 11:00 </a:t>
                      </a:r>
                      <a:endParaRPr kumimoji="0" lang="ru-RU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j-lt"/>
                        <a:ea typeface="Open Sans"/>
                        <a:cs typeface="Calibri" panose="020F0502020204030204" pitchFamily="34" charset="0"/>
                        <a:sym typeface="Open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</a:rPr>
                        <a:t>Выезд на</a:t>
                      </a:r>
                      <a:r>
                        <a:rPr lang="ru-RU" sz="1200" b="1" kern="1200" baseline="0" dirty="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ru-RU" sz="1200" b="1" kern="1200" dirty="0">
                          <a:solidFill>
                            <a:schemeClr val="dk1"/>
                          </a:solidFill>
                        </a:rPr>
                        <a:t>молочный завод ООО «Алтайская буренка</a:t>
                      </a:r>
                      <a:r>
                        <a:rPr lang="ru-RU" sz="1200" kern="1200" baseline="0" dirty="0">
                          <a:solidFill>
                            <a:schemeClr val="dk1"/>
                          </a:solidFill>
                        </a:rPr>
                        <a:t>», Зональный район, село Буланиха, Школьная улица, 1Б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baseline="0" dirty="0">
                          <a:solidFill>
                            <a:schemeClr val="dk1"/>
                          </a:solidFill>
                        </a:rPr>
                        <a:t>(125 км, </a:t>
                      </a:r>
                      <a:r>
                        <a:rPr lang="ru-RU" sz="1200" kern="1200" baseline="0" dirty="0" err="1">
                          <a:solidFill>
                            <a:schemeClr val="dk1"/>
                          </a:solidFill>
                        </a:rPr>
                        <a:t>ок</a:t>
                      </a:r>
                      <a:r>
                        <a:rPr lang="ru-RU" sz="1200" kern="1200" baseline="0" dirty="0">
                          <a:solidFill>
                            <a:schemeClr val="dk1"/>
                          </a:solidFill>
                        </a:rPr>
                        <a:t>. 2 часов)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sym typeface="Open Sans"/>
                        </a:rPr>
                        <a:t>Экскурсия по молочному заводу, сессия «вопрос-ответ», </a:t>
                      </a:r>
                      <a:r>
                        <a:rPr kumimoji="0" lang="ru-RU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sym typeface="Open Sans"/>
                        </a:rPr>
                        <a:t>дегустация продукции предприятия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j-lt"/>
                        <a:ea typeface="Open Sans"/>
                        <a:cs typeface="Calibri" panose="020F0502020204030204" pitchFamily="34" charset="0"/>
                        <a:sym typeface="Open San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6122189"/>
                  </a:ext>
                </a:extLst>
              </a:tr>
              <a:tr h="321017"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prstClr val="black"/>
                          </a:solidFill>
                          <a:sym typeface="Open Sans"/>
                        </a:rPr>
                        <a:t>11:00</a:t>
                      </a:r>
                      <a:r>
                        <a:rPr lang="ru-RU" sz="1200" b="1" baseline="0" dirty="0">
                          <a:solidFill>
                            <a:prstClr val="black"/>
                          </a:solidFill>
                          <a:sym typeface="Open Sans"/>
                        </a:rPr>
                        <a:t> </a:t>
                      </a:r>
                      <a:r>
                        <a:rPr lang="ru-RU" sz="1200" b="1" dirty="0">
                          <a:solidFill>
                            <a:prstClr val="black"/>
                          </a:solidFill>
                          <a:sym typeface="Open Sans"/>
                        </a:rPr>
                        <a:t>– 11:20</a:t>
                      </a:r>
                    </a:p>
                    <a:p>
                      <a:r>
                        <a:rPr lang="ru-RU" sz="1200" b="1" dirty="0">
                          <a:solidFill>
                            <a:prstClr val="black"/>
                          </a:solidFill>
                          <a:sym typeface="Open Sans"/>
                        </a:rPr>
                        <a:t>11:20 – 13:00</a:t>
                      </a:r>
                      <a:endParaRPr lang="ru-RU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Open Sans"/>
                        <a:buNone/>
                        <a:tabLst/>
                        <a:defRPr/>
                      </a:pPr>
                      <a:r>
                        <a:rPr lang="ru-RU" sz="1200" b="1" baseline="0" dirty="0"/>
                        <a:t>Выезд в ООО «Октябрьское», </a:t>
                      </a:r>
                      <a:r>
                        <a:rPr lang="ru-RU" sz="1200" kern="1200" baseline="0" dirty="0">
                          <a:solidFill>
                            <a:schemeClr val="dk1"/>
                          </a:solidFill>
                        </a:rPr>
                        <a:t>Зональный район, п. Октябрьский, ул. Советская, д. 14 (17 км, </a:t>
                      </a:r>
                      <a:r>
                        <a:rPr lang="ru-RU" sz="1200" kern="1200" baseline="0" dirty="0" err="1">
                          <a:solidFill>
                            <a:schemeClr val="dk1"/>
                          </a:solidFill>
                        </a:rPr>
                        <a:t>ок</a:t>
                      </a:r>
                      <a:r>
                        <a:rPr lang="ru-RU" sz="1200" kern="1200" baseline="0" dirty="0">
                          <a:solidFill>
                            <a:schemeClr val="dk1"/>
                          </a:solidFill>
                        </a:rPr>
                        <a:t>. 20 мин.)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Open Sans"/>
                        <a:buNone/>
                        <a:tabLst/>
                        <a:defRPr/>
                      </a:pPr>
                      <a:r>
                        <a:rPr kumimoji="0" lang="ru-RU" sz="12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sym typeface="Open Sans"/>
                        </a:rPr>
                        <a:t>Приветственное слово Бабакова Алексея Николаевича, директора ООО </a:t>
                      </a:r>
                      <a:r>
                        <a:rPr lang="ru-RU" sz="1200" dirty="0">
                          <a:solidFill>
                            <a:prstClr val="black"/>
                          </a:solidFill>
                          <a:sym typeface="Open Sans"/>
                        </a:rPr>
                        <a:t>«Октябрьское», </a:t>
                      </a:r>
                      <a:r>
                        <a:rPr kumimoji="0" lang="ru-RU" sz="1200" b="0" u="none" strike="noStrike" kern="1200" cap="none" spc="0" normalizeH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sym typeface="Open Sans"/>
                        </a:rPr>
                        <a:t>экск</a:t>
                      </a:r>
                      <a:r>
                        <a:rPr kumimoji="0" lang="ru-RU" sz="12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sym typeface="Open Sans"/>
                        </a:rPr>
                        <a:t>урсия по хозяйству, сессия «Вопрос-ответ»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2958412"/>
                  </a:ext>
                </a:extLst>
              </a:tr>
              <a:tr h="321017"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prstClr val="black"/>
                          </a:solidFill>
                          <a:sym typeface="Open Sans"/>
                        </a:rPr>
                        <a:t>13:00</a:t>
                      </a:r>
                      <a:r>
                        <a:rPr lang="ru-RU" sz="1200" b="1" baseline="0" dirty="0">
                          <a:solidFill>
                            <a:prstClr val="black"/>
                          </a:solidFill>
                          <a:sym typeface="Open Sans"/>
                        </a:rPr>
                        <a:t> </a:t>
                      </a:r>
                      <a:r>
                        <a:rPr lang="ru-RU" sz="1200" b="1" dirty="0">
                          <a:solidFill>
                            <a:prstClr val="black"/>
                          </a:solidFill>
                          <a:sym typeface="Open Sans"/>
                        </a:rPr>
                        <a:t>– 13:40</a:t>
                      </a:r>
                    </a:p>
                    <a:p>
                      <a:r>
                        <a:rPr lang="ru-RU" sz="1200" b="1" dirty="0">
                          <a:solidFill>
                            <a:prstClr val="black"/>
                          </a:solidFill>
                          <a:sym typeface="Open Sans"/>
                        </a:rPr>
                        <a:t>13:40 – 15:00</a:t>
                      </a:r>
                      <a:endParaRPr lang="ru-RU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Open Sans"/>
                        <a:buNone/>
                        <a:tabLst/>
                        <a:defRPr/>
                      </a:pPr>
                      <a:r>
                        <a:rPr lang="ru-RU" sz="1200" b="1" baseline="0" dirty="0"/>
                        <a:t>Выезд в ООО «Агрофирма «Урожай», </a:t>
                      </a:r>
                      <a:r>
                        <a:rPr lang="ru-RU" sz="1200" kern="1200" baseline="0" dirty="0">
                          <a:solidFill>
                            <a:schemeClr val="dk1"/>
                          </a:solidFill>
                        </a:rPr>
                        <a:t>Зональный район, с. Новая </a:t>
                      </a:r>
                      <a:r>
                        <a:rPr lang="ru-RU" sz="1200" kern="1200" baseline="0" dirty="0" err="1">
                          <a:solidFill>
                            <a:schemeClr val="dk1"/>
                          </a:solidFill>
                        </a:rPr>
                        <a:t>Чемровка</a:t>
                      </a:r>
                      <a:r>
                        <a:rPr lang="ru-RU" sz="1200" kern="1200" baseline="0" dirty="0">
                          <a:solidFill>
                            <a:schemeClr val="dk1"/>
                          </a:solidFill>
                        </a:rPr>
                        <a:t>, ул. Школьная, </a:t>
                      </a:r>
                      <a:r>
                        <a:rPr lang="ru-RU" sz="1200" kern="1200" baseline="0" dirty="0" err="1">
                          <a:solidFill>
                            <a:schemeClr val="dk1"/>
                          </a:solidFill>
                        </a:rPr>
                        <a:t>зд</a:t>
                      </a:r>
                      <a:r>
                        <a:rPr lang="ru-RU" sz="1200" kern="1200" baseline="0" dirty="0">
                          <a:solidFill>
                            <a:schemeClr val="dk1"/>
                          </a:solidFill>
                        </a:rPr>
                        <a:t>. 1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Open Sans"/>
                        <a:buNone/>
                        <a:tabLst/>
                        <a:defRPr/>
                      </a:pPr>
                      <a:r>
                        <a:rPr lang="ru-RU" sz="1200" kern="1200" baseline="0" dirty="0">
                          <a:solidFill>
                            <a:schemeClr val="dk1"/>
                          </a:solidFill>
                        </a:rPr>
                        <a:t>(26 км, </a:t>
                      </a:r>
                      <a:r>
                        <a:rPr lang="ru-RU" sz="1200" kern="1200" baseline="0" dirty="0" err="1">
                          <a:solidFill>
                            <a:schemeClr val="dk1"/>
                          </a:solidFill>
                        </a:rPr>
                        <a:t>ок</a:t>
                      </a:r>
                      <a:r>
                        <a:rPr lang="ru-RU" sz="1200" kern="1200" baseline="0" dirty="0">
                          <a:solidFill>
                            <a:schemeClr val="dk1"/>
                          </a:solidFill>
                        </a:rPr>
                        <a:t>. 40 мин.)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Open Sans"/>
                        <a:buNone/>
                        <a:tabLst/>
                        <a:defRPr/>
                      </a:pPr>
                      <a:r>
                        <a:rPr kumimoji="0" lang="ru-RU" sz="12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sym typeface="Open Sans"/>
                        </a:rPr>
                        <a:t>Приветственное слово руководителя ООО «Агрофирма «Урожай», </a:t>
                      </a:r>
                      <a:r>
                        <a:rPr kumimoji="0" lang="ru-RU" sz="1200" b="0" u="none" strike="noStrike" kern="1200" cap="none" spc="0" normalizeH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sym typeface="Open Sans"/>
                        </a:rPr>
                        <a:t>экск</a:t>
                      </a:r>
                      <a:r>
                        <a:rPr kumimoji="0" lang="ru-RU" sz="12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sym typeface="Open Sans"/>
                        </a:rPr>
                        <a:t>урсия по хозяйству, сессия «Вопрос-ответ»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Open Sans"/>
                        <a:buNone/>
                        <a:tabLst/>
                        <a:defRPr/>
                      </a:pPr>
                      <a:r>
                        <a:rPr kumimoji="0" lang="ru-RU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sym typeface="Open Sans"/>
                        </a:rPr>
                        <a:t>Обед в формате пикник (дегустация стейков из мраморной говядины)</a:t>
                      </a:r>
                      <a:endParaRPr lang="ru-RU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4485723"/>
                  </a:ext>
                </a:extLst>
              </a:tr>
              <a:tr h="278150">
                <a:tc>
                  <a:txBody>
                    <a:bodyPr/>
                    <a:lstStyle/>
                    <a:p>
                      <a:r>
                        <a:rPr kumimoji="0" lang="ru-RU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sym typeface="Open Sans"/>
                        </a:rPr>
                        <a:t>15:00 – 17:00</a:t>
                      </a:r>
                      <a:r>
                        <a:rPr kumimoji="0" lang="ru-RU" sz="1200" b="1" u="none" strike="noStrike" kern="1200" cap="none" spc="0" normalizeH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sym typeface="Open Sans"/>
                        </a:rPr>
                        <a:t> </a:t>
                      </a:r>
                    </a:p>
                    <a:p>
                      <a:r>
                        <a:rPr kumimoji="0" lang="ru-RU" sz="1200" b="1" u="none" strike="noStrike" kern="1200" cap="none" spc="0" normalizeH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sym typeface="Open Sans"/>
                        </a:rPr>
                        <a:t>17:00 – 19:00</a:t>
                      </a:r>
                    </a:p>
                    <a:p>
                      <a:r>
                        <a:rPr kumimoji="0" lang="ru-RU" sz="1200" b="1" u="none" strike="noStrike" kern="1200" cap="none" spc="0" normalizeH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sym typeface="Open Sans"/>
                        </a:rPr>
                        <a:t>20:00 – 22:00</a:t>
                      </a:r>
                      <a:endParaRPr lang="ru-RU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Open Sans"/>
                        </a:rPr>
                        <a:t>Выезд в эко-курорт Белокуриха </a:t>
                      </a:r>
                      <a:r>
                        <a:rPr kumimoji="0" lang="ru-RU" sz="1200" b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Open Sans"/>
                        </a:rPr>
                        <a:t>(100 км, </a:t>
                      </a:r>
                      <a:r>
                        <a:rPr kumimoji="0" lang="ru-RU" sz="1200" b="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  <a:sym typeface="Open Sans"/>
                        </a:rPr>
                        <a:t>ок</a:t>
                      </a:r>
                      <a:r>
                        <a:rPr kumimoji="0" lang="ru-RU" sz="1200" b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Open Sans"/>
                        </a:rPr>
                        <a:t>. 2 часов)</a:t>
                      </a:r>
                    </a:p>
                    <a:p>
                      <a:r>
                        <a:rPr kumimoji="0" lang="ru-RU" sz="1200" b="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Open Sans"/>
                        </a:rPr>
                        <a:t>Экскурсия по Белокурихе, подъем на гору Церковка, заселение в гостиницу </a:t>
                      </a:r>
                    </a:p>
                    <a:p>
                      <a:r>
                        <a:rPr kumimoji="0" lang="ru-RU" sz="12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Open Sans"/>
                        </a:rPr>
                        <a:t>Торжественный ужин: </a:t>
                      </a:r>
                      <a:r>
                        <a:rPr kumimoji="0" lang="ru-RU" sz="1200" b="1" u="none" strike="noStrike" kern="1200" cap="none" spc="0" normalizeH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sym typeface="Open Sans"/>
                        </a:rPr>
                        <a:t>«Ужин</a:t>
                      </a:r>
                      <a:r>
                        <a:rPr lang="ru-RU" sz="1200" b="1" dirty="0">
                          <a:solidFill>
                            <a:prstClr val="black"/>
                          </a:solidFill>
                          <a:sym typeface="Open Sans"/>
                        </a:rPr>
                        <a:t> впечатлений»  </a:t>
                      </a:r>
                      <a:endParaRPr lang="ru-RU" sz="12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1752664"/>
                  </a:ext>
                </a:extLst>
              </a:tr>
            </a:tbl>
          </a:graphicData>
        </a:graphic>
      </p:graphicFrame>
      <p:sp>
        <p:nvSpPr>
          <p:cNvPr id="2" name="Google Shape;116;p4">
            <a:extLst>
              <a:ext uri="{FF2B5EF4-FFF2-40B4-BE49-F238E27FC236}">
                <a16:creationId xmlns:a16="http://schemas.microsoft.com/office/drawing/2014/main" id="{6AC34612-A7DF-D451-371E-825729349631}"/>
              </a:ext>
            </a:extLst>
          </p:cNvPr>
          <p:cNvSpPr txBox="1"/>
          <p:nvPr/>
        </p:nvSpPr>
        <p:spPr>
          <a:xfrm>
            <a:off x="596105" y="1295338"/>
            <a:ext cx="7951787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400"/>
              <a:buFont typeface="Calibri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17C2B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П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517C2B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РОГРАММА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17C2B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МЕРОПРИЯТИЯ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517C2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56531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Shape 114">
          <a:extLst>
            <a:ext uri="{FF2B5EF4-FFF2-40B4-BE49-F238E27FC236}">
              <a16:creationId xmlns:a16="http://schemas.microsoft.com/office/drawing/2014/main" id="{C3F16981-C3BC-FC49-4848-46E5A0232D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EDDD1CC1-57C7-E794-37A1-53D6002951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6671779"/>
              </p:ext>
            </p:extLst>
          </p:nvPr>
        </p:nvGraphicFramePr>
        <p:xfrm>
          <a:off x="0" y="1988840"/>
          <a:ext cx="9144000" cy="337814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179872">
                  <a:extLst>
                    <a:ext uri="{9D8B030D-6E8A-4147-A177-3AD203B41FA5}">
                      <a16:colId xmlns:a16="http://schemas.microsoft.com/office/drawing/2014/main" val="2424494278"/>
                    </a:ext>
                  </a:extLst>
                </a:gridCol>
                <a:gridCol w="7964128">
                  <a:extLst>
                    <a:ext uri="{9D8B030D-6E8A-4147-A177-3AD203B41FA5}">
                      <a16:colId xmlns:a16="http://schemas.microsoft.com/office/drawing/2014/main" val="2282146808"/>
                    </a:ext>
                  </a:extLst>
                </a:gridCol>
              </a:tblGrid>
              <a:tr h="618157">
                <a:tc gridSpan="2">
                  <a:txBody>
                    <a:bodyPr/>
                    <a:lstStyle/>
                    <a:p>
                      <a:pPr lvl="0" algn="ctr">
                        <a:buClr>
                          <a:srgbClr val="000000"/>
                        </a:buClr>
                        <a:buSzPts val="1200"/>
                        <a:defRPr/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sym typeface="Open Sans"/>
                        </a:rPr>
                        <a:t>ДЕНЬ ТРЕТИЙ</a:t>
                      </a:r>
                      <a:r>
                        <a:rPr lang="ru-RU" sz="1600" b="1" baseline="0" dirty="0">
                          <a:solidFill>
                            <a:schemeClr val="bg1"/>
                          </a:solidFill>
                          <a:sym typeface="Open Sans"/>
                        </a:rPr>
                        <a:t> </a:t>
                      </a:r>
                      <a:r>
                        <a:rPr lang="ru-RU" sz="1600" b="1" dirty="0">
                          <a:solidFill>
                            <a:schemeClr val="bg1"/>
                          </a:solidFill>
                          <a:sym typeface="Open Sans"/>
                        </a:rPr>
                        <a:t>(15.08.2024 г.)</a:t>
                      </a:r>
                    </a:p>
                    <a:p>
                      <a:pPr lvl="0" algn="ctr">
                        <a:buClr>
                          <a:srgbClr val="000000"/>
                        </a:buClr>
                        <a:buSzPts val="1200"/>
                        <a:defRPr/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sym typeface="Open Sans"/>
                        </a:rPr>
                        <a:t>Маршрут: эко-курорт</a:t>
                      </a:r>
                      <a:r>
                        <a:rPr lang="ru-RU" sz="1400" b="1" baseline="0" dirty="0">
                          <a:solidFill>
                            <a:schemeClr val="bg1"/>
                          </a:solidFill>
                          <a:sym typeface="Open Sans"/>
                        </a:rPr>
                        <a:t> Белокуриха</a:t>
                      </a:r>
                      <a:r>
                        <a:rPr lang="ru-RU" sz="1400" b="1" dirty="0">
                          <a:solidFill>
                            <a:schemeClr val="bg1"/>
                          </a:solidFill>
                          <a:sym typeface="Open Sans"/>
                        </a:rPr>
                        <a:t> – </a:t>
                      </a:r>
                      <a:r>
                        <a:rPr lang="ru-RU" sz="1400" b="1" dirty="0" err="1">
                          <a:solidFill>
                            <a:schemeClr val="bg1"/>
                          </a:solidFill>
                          <a:sym typeface="Open Sans"/>
                        </a:rPr>
                        <a:t>с.Бочкари</a:t>
                      </a:r>
                      <a:r>
                        <a:rPr lang="ru-RU" sz="1400" b="1" dirty="0">
                          <a:solidFill>
                            <a:schemeClr val="bg1"/>
                          </a:solidFill>
                          <a:sym typeface="Open Sans"/>
                        </a:rPr>
                        <a:t>, Целинный р-н - г. Барнаул (395 км)</a:t>
                      </a:r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1131809"/>
                  </a:ext>
                </a:extLst>
              </a:tr>
              <a:tr h="317947">
                <a:tc>
                  <a:txBody>
                    <a:bodyPr/>
                    <a:lstStyle/>
                    <a:p>
                      <a:r>
                        <a:rPr kumimoji="0" lang="ru-RU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sym typeface="Open Sans"/>
                        </a:rPr>
                        <a:t>07:00 - 09:00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sym typeface="Open Sans"/>
                        </a:rPr>
                        <a:t>Завтрак в гостинице </a:t>
                      </a:r>
                      <a:r>
                        <a:rPr kumimoji="0" lang="ru-RU" sz="12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sym typeface="Open Sans"/>
                        </a:rPr>
                        <a:t>эко-курорта Белокуриха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Open Sans"/>
                        <a:cs typeface="Times New Roman" panose="02020603050405020304" pitchFamily="18" charset="0"/>
                        <a:sym typeface="Open San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8486213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r>
                        <a:rPr kumimoji="0" lang="ru-RU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sym typeface="Open Sans"/>
                        </a:rPr>
                        <a:t>09:00 - 10:00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sym typeface="Open Sans"/>
                        </a:rPr>
                        <a:t>Выезд в </a:t>
                      </a:r>
                      <a:r>
                        <a:rPr kumimoji="0" lang="ru-RU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sym typeface="Open Sans"/>
                        </a:rPr>
                        <a:t>ООО «АГРО-СИБИРЬ», </a:t>
                      </a:r>
                      <a:r>
                        <a:rPr lang="ru-RU" sz="1200" dirty="0">
                          <a:solidFill>
                            <a:prstClr val="black"/>
                          </a:solidFill>
                          <a:sym typeface="Open Sans"/>
                        </a:rPr>
                        <a:t>Смоленский район, п. Кировский, ул. Нагорная, д. 5 </a:t>
                      </a:r>
                      <a:r>
                        <a:rPr kumimoji="0" lang="ru-RU" sz="12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sym typeface="Open Sans"/>
                        </a:rPr>
                        <a:t>(65 км, </a:t>
                      </a:r>
                      <a:r>
                        <a:rPr kumimoji="0" lang="ru-RU" sz="1200" b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sym typeface="Open Sans"/>
                        </a:rPr>
                        <a:t>ок</a:t>
                      </a:r>
                      <a:r>
                        <a:rPr kumimoji="0" lang="ru-RU" sz="12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sym typeface="Open Sans"/>
                        </a:rPr>
                        <a:t>. 1 ч.</a:t>
                      </a:r>
                      <a:r>
                        <a:rPr lang="ru-RU" sz="1200" dirty="0">
                          <a:solidFill>
                            <a:prstClr val="black"/>
                          </a:solidFill>
                          <a:sym typeface="Open Sans"/>
                        </a:rPr>
                        <a:t>) </a:t>
                      </a:r>
                      <a:endParaRPr lang="ru-RU" sz="12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6407703"/>
                  </a:ext>
                </a:extLst>
              </a:tr>
              <a:tr h="451994">
                <a:tc>
                  <a:txBody>
                    <a:bodyPr/>
                    <a:lstStyle/>
                    <a:p>
                      <a:r>
                        <a:rPr kumimoji="0" lang="ru-RU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sym typeface="Open Sans"/>
                        </a:rPr>
                        <a:t>10:00 - 11:00</a:t>
                      </a:r>
                      <a:r>
                        <a:rPr kumimoji="0" lang="ru-RU" sz="1200" b="1" u="none" strike="noStrike" kern="1200" cap="none" spc="0" normalizeH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sym typeface="Open Sans"/>
                        </a:rPr>
                        <a:t>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sym typeface="Open Sans"/>
                        </a:rPr>
                        <a:t>Приветственное слово руководителя сельхозпредприятия ООО «АГРО-СИБИРЬ»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prstClr val="black"/>
                          </a:solidFill>
                          <a:sym typeface="Open Sans"/>
                        </a:rPr>
                        <a:t>Экскурсия по территории,</a:t>
                      </a:r>
                      <a:r>
                        <a:rPr lang="ru-RU" sz="1200" baseline="0" dirty="0">
                          <a:solidFill>
                            <a:prstClr val="black"/>
                          </a:solidFill>
                          <a:sym typeface="Open Sans"/>
                        </a:rPr>
                        <a:t> сессия «Вопрос – ответ»</a:t>
                      </a:r>
                      <a:endParaRPr lang="ru-RU" sz="12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45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sym typeface="Open Sans"/>
                        </a:rPr>
                        <a:t>11:00 - 13:00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sym typeface="Open Sans"/>
                        </a:rPr>
                        <a:t>13:00 – 14:30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Выезд в село</a:t>
                      </a:r>
                      <a:r>
                        <a:rPr lang="ru-RU" sz="1200" baseline="0" dirty="0"/>
                        <a:t> </a:t>
                      </a:r>
                      <a:r>
                        <a:rPr lang="ru-RU" sz="1200" baseline="0" dirty="0" err="1"/>
                        <a:t>Бочкари</a:t>
                      </a:r>
                      <a:r>
                        <a:rPr lang="ru-RU" sz="1200" baseline="0" dirty="0"/>
                        <a:t>, </a:t>
                      </a:r>
                      <a:r>
                        <a:rPr lang="ru-RU" sz="1200" dirty="0">
                          <a:solidFill>
                            <a:prstClr val="black"/>
                          </a:solidFill>
                          <a:sym typeface="Open Sans"/>
                        </a:rPr>
                        <a:t>Целинный район, ул. Молодежная 1А </a:t>
                      </a:r>
                      <a:r>
                        <a:rPr lang="ru-RU" sz="1200" baseline="0" dirty="0"/>
                        <a:t> (110</a:t>
                      </a:r>
                      <a:r>
                        <a:rPr kumimoji="0" lang="ru-RU" sz="12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sym typeface="Open Sans"/>
                        </a:rPr>
                        <a:t> км, </a:t>
                      </a:r>
                      <a:r>
                        <a:rPr kumimoji="0" lang="ru-RU" sz="1200" b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sym typeface="Open Sans"/>
                        </a:rPr>
                        <a:t>ок</a:t>
                      </a:r>
                      <a:r>
                        <a:rPr kumimoji="0" lang="ru-RU" sz="12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sym typeface="Open Sans"/>
                        </a:rPr>
                        <a:t>. 2 ч.</a:t>
                      </a:r>
                      <a:r>
                        <a:rPr lang="ru-RU" sz="1200" dirty="0">
                          <a:solidFill>
                            <a:prstClr val="black"/>
                          </a:solidFill>
                          <a:sym typeface="Open Sans"/>
                        </a:rPr>
                        <a:t>). </a:t>
                      </a:r>
                    </a:p>
                    <a:p>
                      <a:r>
                        <a:rPr lang="ru-RU" sz="1200" dirty="0">
                          <a:solidFill>
                            <a:prstClr val="black"/>
                          </a:solidFill>
                          <a:sym typeface="Open Sans"/>
                        </a:rPr>
                        <a:t>Посещение ООО «</a:t>
                      </a:r>
                      <a:r>
                        <a:rPr lang="ru-RU" sz="1200" dirty="0" err="1">
                          <a:solidFill>
                            <a:prstClr val="black"/>
                          </a:solidFill>
                          <a:sym typeface="Open Sans"/>
                        </a:rPr>
                        <a:t>Бочкаревский</a:t>
                      </a:r>
                      <a:r>
                        <a:rPr lang="ru-RU" sz="1200" dirty="0">
                          <a:solidFill>
                            <a:prstClr val="black"/>
                          </a:solidFill>
                          <a:sym typeface="Open Sans"/>
                        </a:rPr>
                        <a:t> пивоваренный завод», </a:t>
                      </a:r>
                      <a:r>
                        <a:rPr lang="ru-RU" sz="1200" baseline="0" dirty="0">
                          <a:solidFill>
                            <a:prstClr val="black"/>
                          </a:solidFill>
                          <a:sym typeface="Open Sans"/>
                        </a:rPr>
                        <a:t>экскурсия по селу, входящему в топ-5 сел России</a:t>
                      </a:r>
                      <a:endParaRPr lang="ru-RU" sz="1200" baseline="0" dirty="0">
                        <a:solidFill>
                          <a:prstClr val="black"/>
                        </a:solidFill>
                        <a:latin typeface="+mn-lt"/>
                        <a:ea typeface="Open Sans"/>
                        <a:cs typeface="Times New Roman" panose="02020603050405020304" pitchFamily="18" charset="0"/>
                        <a:sym typeface="Open San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9736">
                <a:tc>
                  <a:txBody>
                    <a:bodyPr/>
                    <a:lstStyle/>
                    <a:p>
                      <a:r>
                        <a:rPr kumimoji="0" lang="ru-RU" sz="1200" b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14:30 - 15:30</a:t>
                      </a:r>
                      <a:r>
                        <a:rPr lang="ru-RU" sz="12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aseline="0" dirty="0"/>
                        <a:t>Обед, дегустация продукции ООО «</a:t>
                      </a:r>
                      <a:r>
                        <a:rPr lang="ru-RU" sz="1200" baseline="0" dirty="0" err="1"/>
                        <a:t>Бочкаревский</a:t>
                      </a:r>
                      <a:r>
                        <a:rPr lang="ru-RU" sz="1200" baseline="0" dirty="0"/>
                        <a:t> пивоваренный завод» </a:t>
                      </a:r>
                      <a:endParaRPr lang="ru-RU" sz="12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3182691"/>
                  </a:ext>
                </a:extLst>
              </a:tr>
              <a:tr h="28979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sym typeface="Open Sans"/>
                        </a:rPr>
                        <a:t>15:30 - 18</a:t>
                      </a:r>
                      <a:r>
                        <a:rPr lang="ru-RU" sz="1200" b="1" dirty="0">
                          <a:solidFill>
                            <a:prstClr val="black"/>
                          </a:solidFill>
                          <a:sym typeface="Open Sans"/>
                        </a:rPr>
                        <a:t>:30</a:t>
                      </a:r>
                      <a:endParaRPr lang="ru-RU" sz="1200" b="1" dirty="0">
                        <a:solidFill>
                          <a:prstClr val="black"/>
                        </a:solidFill>
                        <a:latin typeface="Calibri" panose="020F0502020204030204" pitchFamily="34" charset="0"/>
                        <a:ea typeface="Open Sans"/>
                        <a:cs typeface="Calibri" panose="020F0502020204030204" pitchFamily="34" charset="0"/>
                        <a:sym typeface="Open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prstClr val="black"/>
                          </a:solidFill>
                          <a:sym typeface="Open Sans"/>
                        </a:rPr>
                        <a:t>Выезд в </a:t>
                      </a:r>
                      <a:r>
                        <a:rPr lang="ru-RU" sz="1200" b="1" dirty="0">
                          <a:solidFill>
                            <a:prstClr val="black"/>
                          </a:solidFill>
                          <a:sym typeface="Open Sans"/>
                        </a:rPr>
                        <a:t>г. Барнаул</a:t>
                      </a:r>
                      <a:r>
                        <a:rPr lang="ru-RU" sz="1200" dirty="0">
                          <a:solidFill>
                            <a:prstClr val="black"/>
                          </a:solidFill>
                          <a:sym typeface="Open Sans"/>
                        </a:rPr>
                        <a:t>  (220 км, </a:t>
                      </a:r>
                      <a:r>
                        <a:rPr lang="ru-RU" sz="1200" dirty="0" err="1">
                          <a:solidFill>
                            <a:prstClr val="black"/>
                          </a:solidFill>
                          <a:sym typeface="Open Sans"/>
                        </a:rPr>
                        <a:t>ок</a:t>
                      </a:r>
                      <a:r>
                        <a:rPr lang="ru-RU" sz="1200" dirty="0">
                          <a:solidFill>
                            <a:prstClr val="black"/>
                          </a:solidFill>
                          <a:sym typeface="Open Sans"/>
                        </a:rPr>
                        <a:t>. 3 ч.)</a:t>
                      </a:r>
                      <a:endParaRPr lang="ru-RU" sz="12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2964365"/>
                  </a:ext>
                </a:extLst>
              </a:tr>
              <a:tr h="286978"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prstClr val="black"/>
                          </a:solidFill>
                          <a:sym typeface="Open Sans"/>
                        </a:rPr>
                        <a:t>18:30 </a:t>
                      </a:r>
                    </a:p>
                    <a:p>
                      <a:endParaRPr lang="ru-RU" sz="1200" b="1" dirty="0">
                        <a:solidFill>
                          <a:prstClr val="black"/>
                        </a:solidFill>
                        <a:sym typeface="Open Sans"/>
                      </a:endParaRPr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SzPts val="1200"/>
                        <a:defRPr/>
                      </a:pPr>
                      <a:r>
                        <a:rPr kumimoji="0" lang="ru-RU" sz="12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sym typeface="Open Sans"/>
                        </a:rPr>
                        <a:t>Заселение в гостиница «Барнаул» 3* (площадь Победы, 3)</a:t>
                      </a:r>
                    </a:p>
                    <a:p>
                      <a:pPr lvl="0">
                        <a:buSzPts val="1200"/>
                        <a:defRPr/>
                      </a:pPr>
                      <a:r>
                        <a:rPr lang="ru-RU" sz="1200" b="1" dirty="0"/>
                        <a:t>Окончание автобусного пробега</a:t>
                      </a:r>
                      <a:endParaRPr lang="ru-RU" sz="1200" b="1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634663"/>
                  </a:ext>
                </a:extLst>
              </a:tr>
            </a:tbl>
          </a:graphicData>
        </a:graphic>
      </p:graphicFrame>
      <p:sp>
        <p:nvSpPr>
          <p:cNvPr id="3" name="Google Shape;116;p4">
            <a:extLst>
              <a:ext uri="{FF2B5EF4-FFF2-40B4-BE49-F238E27FC236}">
                <a16:creationId xmlns:a16="http://schemas.microsoft.com/office/drawing/2014/main" id="{644E4D56-B511-D06E-3FE9-D850F49789AB}"/>
              </a:ext>
            </a:extLst>
          </p:cNvPr>
          <p:cNvSpPr txBox="1"/>
          <p:nvPr/>
        </p:nvSpPr>
        <p:spPr>
          <a:xfrm>
            <a:off x="596105" y="1295338"/>
            <a:ext cx="7951787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400"/>
              <a:buFont typeface="Calibri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17C2B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П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517C2B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РОГРАММА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17C2B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МЕРОПРИЯТИЯ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517C2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43187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Box 10"/>
          <p:cNvSpPr txBox="1">
            <a:spLocks noChangeArrowheads="1"/>
          </p:cNvSpPr>
          <p:nvPr/>
        </p:nvSpPr>
        <p:spPr bwMode="auto">
          <a:xfrm>
            <a:off x="307975" y="3500438"/>
            <a:ext cx="2233613" cy="195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100">
                <a:latin typeface="Open Sans" panose="020B0606030504020204" pitchFamily="34" charset="0"/>
                <a:cs typeface="Open Sans" panose="020B0606030504020204" pitchFamily="34" charset="0"/>
              </a:rPr>
              <a:t>ОКАЗАНИЕ ТЕХНОЛОГИЧЕСКОЙ ПОДДЕРЖКИ В ВИДЕ АУДИТОВ С/Х ОБЪЕКТОВ,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100">
                <a:latin typeface="Open Sans" panose="020B0606030504020204" pitchFamily="34" charset="0"/>
                <a:cs typeface="Open Sans" panose="020B0606030504020204" pitchFamily="34" charset="0"/>
              </a:rPr>
              <a:t> С НАПИСАНИЕМ ДАЛЬНЕЙШЕГО РАЗВЕРНУТОГО ПЛАНА РАБОТ ПО ИТОГАМ АУДИТА С ТЕХНОЛОГИЧЕСКИМ СОПРОВОЖДЕНИЕМ ПО ЕГО ИСПОЛНЕНИЮ</a:t>
            </a:r>
          </a:p>
        </p:txBody>
      </p:sp>
      <p:sp>
        <p:nvSpPr>
          <p:cNvPr id="16388" name="TextBox 16"/>
          <p:cNvSpPr txBox="1">
            <a:spLocks noChangeArrowheads="1"/>
          </p:cNvSpPr>
          <p:nvPr/>
        </p:nvSpPr>
        <p:spPr bwMode="auto">
          <a:xfrm>
            <a:off x="4706938" y="3573463"/>
            <a:ext cx="2098675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 baseline="30000">
                <a:solidFill>
                  <a:srgbClr val="00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НАПРАВЛЕНИЕ РАБОТЫ ДЛЯ ОПРЕДЕЛЕНИЯ ЦЕЛЕЙ И ПУТЕЙ ИХ ДОСТИЖЕНИЯ, ПОСРЕДСТВОМ ИНДИВИДУАЛЬНО РАЗРАБОТАННЫХ ПРОГРАММ РАБОТЫ СЕЛЬСКОХОЗЯЙСТВЕННОГО ПРЕДПРИЯТИЯ С УЧЁТОМ СУЩЕСТВУЮЩЕГО ПОТЕНЦИАЛА И ПЕРСПЕКТИВ РАЗВИТИЯ</a:t>
            </a:r>
          </a:p>
        </p:txBody>
      </p:sp>
      <p:sp>
        <p:nvSpPr>
          <p:cNvPr id="16389" name="TextBox 18"/>
          <p:cNvSpPr txBox="1">
            <a:spLocks noChangeArrowheads="1"/>
          </p:cNvSpPr>
          <p:nvPr/>
        </p:nvSpPr>
        <p:spPr bwMode="auto">
          <a:xfrm>
            <a:off x="6832600" y="3511550"/>
            <a:ext cx="209867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aseline="30000">
                <a:solidFill>
                  <a:srgbClr val="00000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ПРОВЕДЕНИЕ ОБУЧАЮЩИХ НАУЧНО-ПРАКТИЧЕСКИХ СЕМИНАРОВ, ОСВЕЩЕНИЕ АКТУАЛЬНЫХ ВОПРОСОВ ОТРАСЛИ И ИХ РЕШЕНИЕ. ЖИВЫЕ ДИСКУССИИ СО СПИКЕРАМИ. ПРАКТИЧЕСКИЕ ВСТРЕЧИ НА ПЛОЩАДКАХ ФЕРМ-ЛИДЕРОВ</a:t>
            </a:r>
          </a:p>
        </p:txBody>
      </p:sp>
      <p:sp>
        <p:nvSpPr>
          <p:cNvPr id="16390" name="TextBox 20"/>
          <p:cNvSpPr txBox="1">
            <a:spLocks noChangeArrowheads="1"/>
          </p:cNvSpPr>
          <p:nvPr/>
        </p:nvSpPr>
        <p:spPr bwMode="auto">
          <a:xfrm>
            <a:off x="2541588" y="3500438"/>
            <a:ext cx="2036762" cy="229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100">
                <a:latin typeface="Open Sans" panose="020B0606030504020204" pitchFamily="34" charset="0"/>
                <a:cs typeface="Open Sans" panose="020B0606030504020204" pitchFamily="34" charset="0"/>
              </a:rPr>
              <a:t>СОПРОВОЖДЕНИЕ ИНВЕСТИЦИОННЫХ ПРОЕКТОВ В ОБЛАСТИ МОЛОЧНОГО ЖИВОТНОВОДСТВА, ПОМОЩЬ ХОЗЯЙСТВУ В ПОДБОРЕ ПРАВИЛЬНОЙ КОНЦЕПЦИИ ПРОЕКТА, ТЕХНОЛОГИИ СОДЕРЖАНИЯ И РЕШЕНИЯ ПО КОМФОРТУ КОРОВ, </a:t>
            </a:r>
            <a:endParaRPr lang="en-US" altLang="ru-RU" sz="1100">
              <a:latin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100">
                <a:latin typeface="Open Sans" panose="020B0606030504020204" pitchFamily="34" charset="0"/>
                <a:cs typeface="Open Sans" panose="020B0606030504020204" pitchFamily="34" charset="0"/>
              </a:rPr>
              <a:t>А ТАКЖЕ ПОДБОРА САМИХ ЖИВОТНЫХ</a:t>
            </a:r>
          </a:p>
        </p:txBody>
      </p:sp>
      <p:sp>
        <p:nvSpPr>
          <p:cNvPr id="16392" name="Заголовок 1"/>
          <p:cNvSpPr txBox="1">
            <a:spLocks noChangeArrowheads="1"/>
          </p:cNvSpPr>
          <p:nvPr/>
        </p:nvSpPr>
        <p:spPr bwMode="auto">
          <a:xfrm>
            <a:off x="4787900" y="6535738"/>
            <a:ext cx="4437063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altLang="ru-RU" sz="1700" b="1" baseline="30000">
              <a:solidFill>
                <a:schemeClr val="bg1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ru-RU" sz="1700" b="1" baseline="30000">
                <a:solidFill>
                  <a:schemeClr val="bg1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КОМПЛЕКСНОЕ УПРАВЛЕНИЕ МОЛОЧНЫМИ ПРОЕКТАМИ</a:t>
            </a:r>
            <a:br>
              <a:rPr lang="ru-RU" altLang="ru-RU" sz="800" b="1" baseline="30000">
                <a:solidFill>
                  <a:srgbClr val="0070C0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</a:br>
            <a:endParaRPr lang="ru-RU" altLang="ru-RU" sz="800">
              <a:solidFill>
                <a:srgbClr val="0070C0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6393" name="Рисунок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25" y="1612900"/>
            <a:ext cx="7705725" cy="182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8"/>
          <p:cNvSpPr>
            <a:spLocks noChangeArrowheads="1"/>
          </p:cNvSpPr>
          <p:nvPr/>
        </p:nvSpPr>
        <p:spPr bwMode="auto">
          <a:xfrm>
            <a:off x="523304" y="1023119"/>
            <a:ext cx="815315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latin typeface="Open Sans" panose="020B0606030504020204" pitchFamily="34" charset="0"/>
                <a:cs typeface="Open Sans" panose="020B0606030504020204" pitchFamily="34" charset="0"/>
              </a:rPr>
              <a:t>Направления деятельности ИНСТИТУТА МОЛОКА</a:t>
            </a:r>
            <a:endParaRPr lang="ru-RU" altLang="ru-RU" sz="2400" dirty="0"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1057" y="195819"/>
            <a:ext cx="775287" cy="769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255172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14825</TotalTime>
  <Words>1418</Words>
  <Application>Microsoft Office PowerPoint</Application>
  <PresentationFormat>Экран (4:3)</PresentationFormat>
  <Paragraphs>152</Paragraphs>
  <Slides>11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Open Sans</vt:lpstr>
      <vt:lpstr>Wingdings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Алина</dc:creator>
  <cp:lastModifiedBy>Olga P</cp:lastModifiedBy>
  <cp:revision>760</cp:revision>
  <cp:lastPrinted>2024-06-21T07:45:32Z</cp:lastPrinted>
  <dcterms:created xsi:type="dcterms:W3CDTF">2018-11-19T17:57:05Z</dcterms:created>
  <dcterms:modified xsi:type="dcterms:W3CDTF">2024-06-25T12:39:39Z</dcterms:modified>
</cp:coreProperties>
</file>